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691" r:id="rId5"/>
    <p:sldMasterId id="2147483724" r:id="rId6"/>
    <p:sldMasterId id="2147483850" r:id="rId7"/>
    <p:sldMasterId id="2147483650" r:id="rId8"/>
    <p:sldMasterId id="2147483689" r:id="rId9"/>
  </p:sldMasterIdLst>
  <p:notesMasterIdLst>
    <p:notesMasterId r:id="rId31"/>
  </p:notesMasterIdLst>
  <p:sldIdLst>
    <p:sldId id="411" r:id="rId10"/>
    <p:sldId id="410" r:id="rId11"/>
    <p:sldId id="401" r:id="rId12"/>
    <p:sldId id="404" r:id="rId13"/>
    <p:sldId id="409" r:id="rId14"/>
    <p:sldId id="385" r:id="rId15"/>
    <p:sldId id="387" r:id="rId16"/>
    <p:sldId id="350" r:id="rId17"/>
    <p:sldId id="400" r:id="rId18"/>
    <p:sldId id="383" r:id="rId19"/>
    <p:sldId id="374" r:id="rId20"/>
    <p:sldId id="384" r:id="rId21"/>
    <p:sldId id="376" r:id="rId22"/>
    <p:sldId id="386" r:id="rId23"/>
    <p:sldId id="407" r:id="rId24"/>
    <p:sldId id="397" r:id="rId25"/>
    <p:sldId id="408" r:id="rId26"/>
    <p:sldId id="377" r:id="rId27"/>
    <p:sldId id="391" r:id="rId28"/>
    <p:sldId id="394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F"/>
    <a:srgbClr val="0072BB"/>
    <a:srgbClr val="0065BD"/>
    <a:srgbClr val="142850"/>
    <a:srgbClr val="EBF5FF"/>
    <a:srgbClr val="E4F0FB"/>
    <a:srgbClr val="314352"/>
    <a:srgbClr val="F7FBFF"/>
    <a:srgbClr val="ACB7D5"/>
    <a:srgbClr val="007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1518F-D7D2-4640-88D2-C89803D253FB}" v="10" dt="2021-08-03T12:01:06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t Tack" userId="90618775-fa80-44f6-9e6b-1531dcc0cfe5" providerId="ADAL" clId="{BA01518F-D7D2-4640-88D2-C89803D253FB}"/>
    <pc:docChg chg="undo custSel addSld delSld modSld sldOrd addMainMaster delMainMaster modMainMaster">
      <pc:chgData name="Marit Tack" userId="90618775-fa80-44f6-9e6b-1531dcc0cfe5" providerId="ADAL" clId="{BA01518F-D7D2-4640-88D2-C89803D253FB}" dt="2021-08-03T12:54:00.459" v="540" actId="20577"/>
      <pc:docMkLst>
        <pc:docMk/>
      </pc:docMkLst>
      <pc:sldChg chg="del">
        <pc:chgData name="Marit Tack" userId="90618775-fa80-44f6-9e6b-1531dcc0cfe5" providerId="ADAL" clId="{BA01518F-D7D2-4640-88D2-C89803D253FB}" dt="2021-07-28T08:03:57.648" v="132" actId="2696"/>
        <pc:sldMkLst>
          <pc:docMk/>
          <pc:sldMk cId="2441576741" sldId="351"/>
        </pc:sldMkLst>
      </pc:sldChg>
      <pc:sldChg chg="del">
        <pc:chgData name="Marit Tack" userId="90618775-fa80-44f6-9e6b-1531dcc0cfe5" providerId="ADAL" clId="{BA01518F-D7D2-4640-88D2-C89803D253FB}" dt="2021-07-28T08:06:49.856" v="218" actId="2696"/>
        <pc:sldMkLst>
          <pc:docMk/>
          <pc:sldMk cId="1180153091" sldId="356"/>
        </pc:sldMkLst>
      </pc:sldChg>
      <pc:sldChg chg="del">
        <pc:chgData name="Marit Tack" userId="90618775-fa80-44f6-9e6b-1531dcc0cfe5" providerId="ADAL" clId="{BA01518F-D7D2-4640-88D2-C89803D253FB}" dt="2021-07-28T08:02:27.865" v="93" actId="2696"/>
        <pc:sldMkLst>
          <pc:docMk/>
          <pc:sldMk cId="2423002867" sldId="359"/>
        </pc:sldMkLst>
      </pc:sldChg>
      <pc:sldChg chg="modSp mod">
        <pc:chgData name="Marit Tack" userId="90618775-fa80-44f6-9e6b-1531dcc0cfe5" providerId="ADAL" clId="{BA01518F-D7D2-4640-88D2-C89803D253FB}" dt="2021-08-03T12:01:55.322" v="531" actId="20577"/>
        <pc:sldMkLst>
          <pc:docMk/>
          <pc:sldMk cId="3179851187" sldId="374"/>
        </pc:sldMkLst>
        <pc:spChg chg="mod">
          <ac:chgData name="Marit Tack" userId="90618775-fa80-44f6-9e6b-1531dcc0cfe5" providerId="ADAL" clId="{BA01518F-D7D2-4640-88D2-C89803D253FB}" dt="2021-08-03T12:01:55.322" v="531" actId="20577"/>
          <ac:spMkLst>
            <pc:docMk/>
            <pc:sldMk cId="3179851187" sldId="374"/>
            <ac:spMk id="8198" creationId="{858B6B0A-6CE9-4F53-BCCC-E19131E0843E}"/>
          </ac:spMkLst>
        </pc:spChg>
      </pc:sldChg>
      <pc:sldChg chg="modSp mod">
        <pc:chgData name="Marit Tack" userId="90618775-fa80-44f6-9e6b-1531dcc0cfe5" providerId="ADAL" clId="{BA01518F-D7D2-4640-88D2-C89803D253FB}" dt="2021-07-28T11:05:38.361" v="493" actId="27918"/>
        <pc:sldMkLst>
          <pc:docMk/>
          <pc:sldMk cId="226154333" sldId="377"/>
        </pc:sldMkLst>
        <pc:spChg chg="mod">
          <ac:chgData name="Marit Tack" userId="90618775-fa80-44f6-9e6b-1531dcc0cfe5" providerId="ADAL" clId="{BA01518F-D7D2-4640-88D2-C89803D253FB}" dt="2021-07-28T10:48:48.154" v="419" actId="20577"/>
          <ac:spMkLst>
            <pc:docMk/>
            <pc:sldMk cId="226154333" sldId="377"/>
            <ac:spMk id="13" creationId="{15E54FE0-93E6-4E8E-BB1B-A869C0AD117C}"/>
          </ac:spMkLst>
        </pc:spChg>
      </pc:sldChg>
      <pc:sldChg chg="modSp mod">
        <pc:chgData name="Marit Tack" userId="90618775-fa80-44f6-9e6b-1531dcc0cfe5" providerId="ADAL" clId="{BA01518F-D7D2-4640-88D2-C89803D253FB}" dt="2021-08-03T12:01:24.707" v="528" actId="2711"/>
        <pc:sldMkLst>
          <pc:docMk/>
          <pc:sldMk cId="1566111659" sldId="383"/>
        </pc:sldMkLst>
        <pc:spChg chg="mod">
          <ac:chgData name="Marit Tack" userId="90618775-fa80-44f6-9e6b-1531dcc0cfe5" providerId="ADAL" clId="{BA01518F-D7D2-4640-88D2-C89803D253FB}" dt="2021-08-03T12:01:13.995" v="526" actId="2711"/>
          <ac:spMkLst>
            <pc:docMk/>
            <pc:sldMk cId="1566111659" sldId="383"/>
            <ac:spMk id="13" creationId="{036A009B-DEED-AF44-A513-CAE6F0A53F11}"/>
          </ac:spMkLst>
        </pc:spChg>
        <pc:spChg chg="mod">
          <ac:chgData name="Marit Tack" userId="90618775-fa80-44f6-9e6b-1531dcc0cfe5" providerId="ADAL" clId="{BA01518F-D7D2-4640-88D2-C89803D253FB}" dt="2021-08-03T12:01:24.707" v="528" actId="2711"/>
          <ac:spMkLst>
            <pc:docMk/>
            <pc:sldMk cId="1566111659" sldId="383"/>
            <ac:spMk id="14" creationId="{31F6410F-FA56-2145-AAD7-D8FD6B0696E0}"/>
          </ac:spMkLst>
        </pc:spChg>
        <pc:spChg chg="mod">
          <ac:chgData name="Marit Tack" userId="90618775-fa80-44f6-9e6b-1531dcc0cfe5" providerId="ADAL" clId="{BA01518F-D7D2-4640-88D2-C89803D253FB}" dt="2021-08-03T12:00:12.761" v="521" actId="2711"/>
          <ac:spMkLst>
            <pc:docMk/>
            <pc:sldMk cId="1566111659" sldId="383"/>
            <ac:spMk id="15" creationId="{BF6B07DE-39E0-154A-8E79-E3C9DAC0FDBC}"/>
          </ac:spMkLst>
        </pc:spChg>
      </pc:sldChg>
      <pc:sldChg chg="modSp mod">
        <pc:chgData name="Marit Tack" userId="90618775-fa80-44f6-9e6b-1531dcc0cfe5" providerId="ADAL" clId="{BA01518F-D7D2-4640-88D2-C89803D253FB}" dt="2021-08-03T12:02:32.282" v="537" actId="20577"/>
        <pc:sldMkLst>
          <pc:docMk/>
          <pc:sldMk cId="4171642554" sldId="384"/>
        </pc:sldMkLst>
        <pc:spChg chg="mod">
          <ac:chgData name="Marit Tack" userId="90618775-fa80-44f6-9e6b-1531dcc0cfe5" providerId="ADAL" clId="{BA01518F-D7D2-4640-88D2-C89803D253FB}" dt="2021-08-03T12:02:32.282" v="537" actId="20577"/>
          <ac:spMkLst>
            <pc:docMk/>
            <pc:sldMk cId="4171642554" sldId="384"/>
            <ac:spMk id="2" creationId="{8F40D2A6-9C62-6D41-93BF-BB88A89503D6}"/>
          </ac:spMkLst>
        </pc:spChg>
      </pc:sldChg>
      <pc:sldChg chg="modSp mod">
        <pc:chgData name="Marit Tack" userId="90618775-fa80-44f6-9e6b-1531dcc0cfe5" providerId="ADAL" clId="{BA01518F-D7D2-4640-88D2-C89803D253FB}" dt="2021-08-03T11:41:59.254" v="515" actId="1076"/>
        <pc:sldMkLst>
          <pc:docMk/>
          <pc:sldMk cId="2576387509" sldId="385"/>
        </pc:sldMkLst>
        <pc:spChg chg="mod">
          <ac:chgData name="Marit Tack" userId="90618775-fa80-44f6-9e6b-1531dcc0cfe5" providerId="ADAL" clId="{BA01518F-D7D2-4640-88D2-C89803D253FB}" dt="2021-08-03T11:41:59.254" v="515" actId="1076"/>
          <ac:spMkLst>
            <pc:docMk/>
            <pc:sldMk cId="2576387509" sldId="385"/>
            <ac:spMk id="7" creationId="{37697DC4-B612-4281-A863-CD0D0951662B}"/>
          </ac:spMkLst>
        </pc:spChg>
        <pc:spChg chg="mod">
          <ac:chgData name="Marit Tack" userId="90618775-fa80-44f6-9e6b-1531dcc0cfe5" providerId="ADAL" clId="{BA01518F-D7D2-4640-88D2-C89803D253FB}" dt="2021-07-28T08:08:07.667" v="238" actId="20577"/>
          <ac:spMkLst>
            <pc:docMk/>
            <pc:sldMk cId="2576387509" sldId="385"/>
            <ac:spMk id="17" creationId="{0AF6DE69-07BB-461B-BD6A-A9273F672E5E}"/>
          </ac:spMkLst>
        </pc:spChg>
        <pc:spChg chg="mod">
          <ac:chgData name="Marit Tack" userId="90618775-fa80-44f6-9e6b-1531dcc0cfe5" providerId="ADAL" clId="{BA01518F-D7D2-4640-88D2-C89803D253FB}" dt="2021-07-28T08:09:48.751" v="272" actId="20577"/>
          <ac:spMkLst>
            <pc:docMk/>
            <pc:sldMk cId="2576387509" sldId="385"/>
            <ac:spMk id="18" creationId="{B44BCA71-357C-457D-9BBD-F6E6ABD5B96D}"/>
          </ac:spMkLst>
        </pc:spChg>
        <pc:spChg chg="mod">
          <ac:chgData name="Marit Tack" userId="90618775-fa80-44f6-9e6b-1531dcc0cfe5" providerId="ADAL" clId="{BA01518F-D7D2-4640-88D2-C89803D253FB}" dt="2021-08-03T11:41:54.663" v="514" actId="1076"/>
          <ac:spMkLst>
            <pc:docMk/>
            <pc:sldMk cId="2576387509" sldId="385"/>
            <ac:spMk id="20" creationId="{11BB71AE-D374-492B-8653-51049E50504B}"/>
          </ac:spMkLst>
        </pc:spChg>
        <pc:spChg chg="mod">
          <ac:chgData name="Marit Tack" userId="90618775-fa80-44f6-9e6b-1531dcc0cfe5" providerId="ADAL" clId="{BA01518F-D7D2-4640-88D2-C89803D253FB}" dt="2021-07-28T08:08:27.610" v="254" actId="20577"/>
          <ac:spMkLst>
            <pc:docMk/>
            <pc:sldMk cId="2576387509" sldId="385"/>
            <ac:spMk id="26" creationId="{251FB1C7-0C24-4CE6-BF19-B038EB23C43E}"/>
          </ac:spMkLst>
        </pc:spChg>
        <pc:spChg chg="mod">
          <ac:chgData name="Marit Tack" userId="90618775-fa80-44f6-9e6b-1531dcc0cfe5" providerId="ADAL" clId="{BA01518F-D7D2-4640-88D2-C89803D253FB}" dt="2021-07-28T08:08:51.728" v="262" actId="20577"/>
          <ac:spMkLst>
            <pc:docMk/>
            <pc:sldMk cId="2576387509" sldId="385"/>
            <ac:spMk id="28" creationId="{4BCAD544-B3B8-47E3-96B3-CF161A32FE5C}"/>
          </ac:spMkLst>
        </pc:spChg>
      </pc:sldChg>
      <pc:sldChg chg="modSp mod">
        <pc:chgData name="Marit Tack" userId="90618775-fa80-44f6-9e6b-1531dcc0cfe5" providerId="ADAL" clId="{BA01518F-D7D2-4640-88D2-C89803D253FB}" dt="2021-08-03T11:38:47.505" v="504" actId="20577"/>
        <pc:sldMkLst>
          <pc:docMk/>
          <pc:sldMk cId="3561447460" sldId="386"/>
        </pc:sldMkLst>
        <pc:spChg chg="mod">
          <ac:chgData name="Marit Tack" userId="90618775-fa80-44f6-9e6b-1531dcc0cfe5" providerId="ADAL" clId="{BA01518F-D7D2-4640-88D2-C89803D253FB}" dt="2021-08-03T11:38:47.505" v="504" actId="20577"/>
          <ac:spMkLst>
            <pc:docMk/>
            <pc:sldMk cId="3561447460" sldId="386"/>
            <ac:spMk id="4" creationId="{6CAEB5D8-6326-4C1A-A46D-DF2EB558A82D}"/>
          </ac:spMkLst>
        </pc:spChg>
      </pc:sldChg>
      <pc:sldChg chg="modSp mod">
        <pc:chgData name="Marit Tack" userId="90618775-fa80-44f6-9e6b-1531dcc0cfe5" providerId="ADAL" clId="{BA01518F-D7D2-4640-88D2-C89803D253FB}" dt="2021-07-28T10:51:03.376" v="433" actId="27918"/>
        <pc:sldMkLst>
          <pc:docMk/>
          <pc:sldMk cId="2610138167" sldId="391"/>
        </pc:sldMkLst>
        <pc:spChg chg="mod">
          <ac:chgData name="Marit Tack" userId="90618775-fa80-44f6-9e6b-1531dcc0cfe5" providerId="ADAL" clId="{BA01518F-D7D2-4640-88D2-C89803D253FB}" dt="2021-07-28T10:49:42.575" v="429" actId="20577"/>
          <ac:spMkLst>
            <pc:docMk/>
            <pc:sldMk cId="2610138167" sldId="391"/>
            <ac:spMk id="25" creationId="{E4BBBDE5-3646-44CF-B939-8DD64EB1E4F0}"/>
          </ac:spMkLst>
        </pc:spChg>
      </pc:sldChg>
      <pc:sldChg chg="addSp delSp modSp mod">
        <pc:chgData name="Marit Tack" userId="90618775-fa80-44f6-9e6b-1531dcc0cfe5" providerId="ADAL" clId="{BA01518F-D7D2-4640-88D2-C89803D253FB}" dt="2021-07-28T11:03:41.366" v="484" actId="1076"/>
        <pc:sldMkLst>
          <pc:docMk/>
          <pc:sldMk cId="2651075712" sldId="394"/>
        </pc:sldMkLst>
        <pc:spChg chg="add mod">
          <ac:chgData name="Marit Tack" userId="90618775-fa80-44f6-9e6b-1531dcc0cfe5" providerId="ADAL" clId="{BA01518F-D7D2-4640-88D2-C89803D253FB}" dt="2021-07-28T11:03:41.366" v="484" actId="1076"/>
          <ac:spMkLst>
            <pc:docMk/>
            <pc:sldMk cId="2651075712" sldId="394"/>
            <ac:spMk id="4" creationId="{01E0C694-62BF-4412-BE1C-188EF16F44BD}"/>
          </ac:spMkLst>
        </pc:spChg>
        <pc:graphicFrameChg chg="del">
          <ac:chgData name="Marit Tack" userId="90618775-fa80-44f6-9e6b-1531dcc0cfe5" providerId="ADAL" clId="{BA01518F-D7D2-4640-88D2-C89803D253FB}" dt="2021-07-28T11:01:29.708" v="462" actId="478"/>
          <ac:graphicFrameMkLst>
            <pc:docMk/>
            <pc:sldMk cId="2651075712" sldId="394"/>
            <ac:graphicFrameMk id="6" creationId="{5D580504-1AC1-4EE1-819D-02360C8F9021}"/>
          </ac:graphicFrameMkLst>
        </pc:graphicFrameChg>
        <pc:picChg chg="add mod">
          <ac:chgData name="Marit Tack" userId="90618775-fa80-44f6-9e6b-1531dcc0cfe5" providerId="ADAL" clId="{BA01518F-D7D2-4640-88D2-C89803D253FB}" dt="2021-07-28T11:02:03.796" v="471" actId="1076"/>
          <ac:picMkLst>
            <pc:docMk/>
            <pc:sldMk cId="2651075712" sldId="394"/>
            <ac:picMk id="3" creationId="{65DA180B-EE41-43C9-9921-4807C0F3487B}"/>
          </ac:picMkLst>
        </pc:picChg>
      </pc:sldChg>
      <pc:sldChg chg="modSp mod">
        <pc:chgData name="Marit Tack" userId="90618775-fa80-44f6-9e6b-1531dcc0cfe5" providerId="ADAL" clId="{BA01518F-D7D2-4640-88D2-C89803D253FB}" dt="2021-07-28T11:06:30.730" v="495" actId="20577"/>
        <pc:sldMkLst>
          <pc:docMk/>
          <pc:sldMk cId="2885507671" sldId="397"/>
        </pc:sldMkLst>
        <pc:spChg chg="mod">
          <ac:chgData name="Marit Tack" userId="90618775-fa80-44f6-9e6b-1531dcc0cfe5" providerId="ADAL" clId="{BA01518F-D7D2-4640-88D2-C89803D253FB}" dt="2021-07-28T11:06:30.730" v="495" actId="20577"/>
          <ac:spMkLst>
            <pc:docMk/>
            <pc:sldMk cId="2885507671" sldId="397"/>
            <ac:spMk id="4" creationId="{D5FC4DA9-FE89-4F66-B485-A93DABD3B006}"/>
          </ac:spMkLst>
        </pc:spChg>
      </pc:sldChg>
      <pc:sldChg chg="del">
        <pc:chgData name="Marit Tack" userId="90618775-fa80-44f6-9e6b-1531dcc0cfe5" providerId="ADAL" clId="{BA01518F-D7D2-4640-88D2-C89803D253FB}" dt="2021-07-28T08:04:01.183" v="133" actId="2696"/>
        <pc:sldMkLst>
          <pc:docMk/>
          <pc:sldMk cId="3773743358" sldId="398"/>
        </pc:sldMkLst>
      </pc:sldChg>
      <pc:sldChg chg="ord">
        <pc:chgData name="Marit Tack" userId="90618775-fa80-44f6-9e6b-1531dcc0cfe5" providerId="ADAL" clId="{BA01518F-D7D2-4640-88D2-C89803D253FB}" dt="2021-07-28T08:02:53.208" v="97"/>
        <pc:sldMkLst>
          <pc:docMk/>
          <pc:sldMk cId="2077039165" sldId="401"/>
        </pc:sldMkLst>
      </pc:sldChg>
      <pc:sldChg chg="del">
        <pc:chgData name="Marit Tack" userId="90618775-fa80-44f6-9e6b-1531dcc0cfe5" providerId="ADAL" clId="{BA01518F-D7D2-4640-88D2-C89803D253FB}" dt="2021-07-28T08:03:52.547" v="131" actId="2696"/>
        <pc:sldMkLst>
          <pc:docMk/>
          <pc:sldMk cId="510369275" sldId="402"/>
        </pc:sldMkLst>
      </pc:sldChg>
      <pc:sldChg chg="modSp mod ord">
        <pc:chgData name="Marit Tack" userId="90618775-fa80-44f6-9e6b-1531dcc0cfe5" providerId="ADAL" clId="{BA01518F-D7D2-4640-88D2-C89803D253FB}" dt="2021-07-28T08:06:27.731" v="217" actId="20577"/>
        <pc:sldMkLst>
          <pc:docMk/>
          <pc:sldMk cId="2157726352" sldId="404"/>
        </pc:sldMkLst>
        <pc:spChg chg="mod">
          <ac:chgData name="Marit Tack" userId="90618775-fa80-44f6-9e6b-1531dcc0cfe5" providerId="ADAL" clId="{BA01518F-D7D2-4640-88D2-C89803D253FB}" dt="2021-07-28T08:06:27.731" v="217" actId="20577"/>
          <ac:spMkLst>
            <pc:docMk/>
            <pc:sldMk cId="2157726352" sldId="404"/>
            <ac:spMk id="51" creationId="{29D2E92D-B042-441C-936A-C3D91281A701}"/>
          </ac:spMkLst>
        </pc:spChg>
      </pc:sldChg>
      <pc:sldChg chg="modSp mod">
        <pc:chgData name="Marit Tack" userId="90618775-fa80-44f6-9e6b-1531dcc0cfe5" providerId="ADAL" clId="{BA01518F-D7D2-4640-88D2-C89803D253FB}" dt="2021-08-03T12:54:00.459" v="540" actId="20577"/>
        <pc:sldMkLst>
          <pc:docMk/>
          <pc:sldMk cId="2025173608" sldId="407"/>
        </pc:sldMkLst>
        <pc:spChg chg="mod">
          <ac:chgData name="Marit Tack" userId="90618775-fa80-44f6-9e6b-1531dcc0cfe5" providerId="ADAL" clId="{BA01518F-D7D2-4640-88D2-C89803D253FB}" dt="2021-08-03T12:54:00.459" v="540" actId="20577"/>
          <ac:spMkLst>
            <pc:docMk/>
            <pc:sldMk cId="2025173608" sldId="407"/>
            <ac:spMk id="2" creationId="{3C7C62B9-FF30-4927-823D-F5EEFBB8B937}"/>
          </ac:spMkLst>
        </pc:spChg>
      </pc:sldChg>
      <pc:sldChg chg="modSp mod">
        <pc:chgData name="Marit Tack" userId="90618775-fa80-44f6-9e6b-1531dcc0cfe5" providerId="ADAL" clId="{BA01518F-D7D2-4640-88D2-C89803D253FB}" dt="2021-07-28T10:47:09.291" v="405" actId="20577"/>
        <pc:sldMkLst>
          <pc:docMk/>
          <pc:sldMk cId="2299776103" sldId="408"/>
        </pc:sldMkLst>
        <pc:spChg chg="mod">
          <ac:chgData name="Marit Tack" userId="90618775-fa80-44f6-9e6b-1531dcc0cfe5" providerId="ADAL" clId="{BA01518F-D7D2-4640-88D2-C89803D253FB}" dt="2021-07-28T08:11:19.279" v="274" actId="20577"/>
          <ac:spMkLst>
            <pc:docMk/>
            <pc:sldMk cId="2299776103" sldId="408"/>
            <ac:spMk id="2" creationId="{B1680A69-A6C0-48BA-BFD3-7EF8DAB6FDD5}"/>
          </ac:spMkLst>
        </pc:spChg>
        <pc:graphicFrameChg chg="mod modGraphic">
          <ac:chgData name="Marit Tack" userId="90618775-fa80-44f6-9e6b-1531dcc0cfe5" providerId="ADAL" clId="{BA01518F-D7D2-4640-88D2-C89803D253FB}" dt="2021-07-28T10:47:09.291" v="405" actId="20577"/>
          <ac:graphicFrameMkLst>
            <pc:docMk/>
            <pc:sldMk cId="2299776103" sldId="408"/>
            <ac:graphicFrameMk id="4" creationId="{65B9CCC2-B910-4144-88B5-58AEC00158F9}"/>
          </ac:graphicFrameMkLst>
        </pc:graphicFrameChg>
      </pc:sldChg>
      <pc:sldChg chg="add ord">
        <pc:chgData name="Marit Tack" userId="90618775-fa80-44f6-9e6b-1531dcc0cfe5" providerId="ADAL" clId="{BA01518F-D7D2-4640-88D2-C89803D253FB}" dt="2021-07-28T07:50:30.397" v="3"/>
        <pc:sldMkLst>
          <pc:docMk/>
          <pc:sldMk cId="1424354498" sldId="409"/>
        </pc:sldMkLst>
      </pc:sldChg>
      <pc:sldChg chg="add ord">
        <pc:chgData name="Marit Tack" userId="90618775-fa80-44f6-9e6b-1531dcc0cfe5" providerId="ADAL" clId="{BA01518F-D7D2-4640-88D2-C89803D253FB}" dt="2021-07-28T08:02:40.857" v="95"/>
        <pc:sldMkLst>
          <pc:docMk/>
          <pc:sldMk cId="2292479811" sldId="410"/>
        </pc:sldMkLst>
      </pc:sldChg>
      <pc:sldChg chg="addSp delSp modSp new mod setBg">
        <pc:chgData name="Marit Tack" userId="90618775-fa80-44f6-9e6b-1531dcc0cfe5" providerId="ADAL" clId="{BA01518F-D7D2-4640-88D2-C89803D253FB}" dt="2021-08-03T12:31:32.221" v="538" actId="1076"/>
        <pc:sldMkLst>
          <pc:docMk/>
          <pc:sldMk cId="3541078354" sldId="411"/>
        </pc:sldMkLst>
        <pc:spChg chg="mod">
          <ac:chgData name="Marit Tack" userId="90618775-fa80-44f6-9e6b-1531dcc0cfe5" providerId="ADAL" clId="{BA01518F-D7D2-4640-88D2-C89803D253FB}" dt="2021-08-03T12:31:32.221" v="538" actId="1076"/>
          <ac:spMkLst>
            <pc:docMk/>
            <pc:sldMk cId="3541078354" sldId="411"/>
            <ac:spMk id="2" creationId="{CF674FA5-F732-4D0C-A0D6-4367FE8B5481}"/>
          </ac:spMkLst>
        </pc:spChg>
        <pc:spChg chg="mod">
          <ac:chgData name="Marit Tack" userId="90618775-fa80-44f6-9e6b-1531dcc0cfe5" providerId="ADAL" clId="{BA01518F-D7D2-4640-88D2-C89803D253FB}" dt="2021-07-28T11:07:07.996" v="502" actId="20577"/>
          <ac:spMkLst>
            <pc:docMk/>
            <pc:sldMk cId="3541078354" sldId="411"/>
            <ac:spMk id="3" creationId="{1E92BFE7-1608-43A6-8BF0-013D2187C743}"/>
          </ac:spMkLst>
        </pc:spChg>
        <pc:spChg chg="add del">
          <ac:chgData name="Marit Tack" userId="90618775-fa80-44f6-9e6b-1531dcc0cfe5" providerId="ADAL" clId="{BA01518F-D7D2-4640-88D2-C89803D253FB}" dt="2021-07-28T07:52:58.009" v="11" actId="26606"/>
          <ac:spMkLst>
            <pc:docMk/>
            <pc:sldMk cId="3541078354" sldId="411"/>
            <ac:spMk id="10" creationId="{87CC2527-562A-4F69-B487-4371E5B243E7}"/>
          </ac:spMkLst>
        </pc:spChg>
        <pc:spChg chg="add mod">
          <ac:chgData name="Marit Tack" userId="90618775-fa80-44f6-9e6b-1531dcc0cfe5" providerId="ADAL" clId="{BA01518F-D7D2-4640-88D2-C89803D253FB}" dt="2021-07-28T08:00:06.921" v="81" actId="2085"/>
          <ac:spMkLst>
            <pc:docMk/>
            <pc:sldMk cId="3541078354" sldId="411"/>
            <ac:spMk id="16" creationId="{39C78684-658B-4C8D-8822-0D5F7AA50347}"/>
          </ac:spMkLst>
        </pc:spChg>
        <pc:picChg chg="add mod ord">
          <ac:chgData name="Marit Tack" userId="90618775-fa80-44f6-9e6b-1531dcc0cfe5" providerId="ADAL" clId="{BA01518F-D7D2-4640-88D2-C89803D253FB}" dt="2021-07-28T07:56:25.003" v="59" actId="1076"/>
          <ac:picMkLst>
            <pc:docMk/>
            <pc:sldMk cId="3541078354" sldId="411"/>
            <ac:picMk id="5" creationId="{83F94D57-1BDF-4AD6-8E84-E450E0A9881C}"/>
          </ac:picMkLst>
        </pc:picChg>
        <pc:picChg chg="add mod">
          <ac:chgData name="Marit Tack" userId="90618775-fa80-44f6-9e6b-1531dcc0cfe5" providerId="ADAL" clId="{BA01518F-D7D2-4640-88D2-C89803D253FB}" dt="2021-07-28T08:02:05.069" v="92" actId="1076"/>
          <ac:picMkLst>
            <pc:docMk/>
            <pc:sldMk cId="3541078354" sldId="411"/>
            <ac:picMk id="21" creationId="{C85861E6-9641-4F41-9568-B35235FC1BBF}"/>
          </ac:picMkLst>
        </pc:picChg>
        <pc:cxnChg chg="add mod ord">
          <ac:chgData name="Marit Tack" userId="90618775-fa80-44f6-9e6b-1531dcc0cfe5" providerId="ADAL" clId="{BA01518F-D7D2-4640-88D2-C89803D253FB}" dt="2021-07-28T08:00:37.042" v="86" actId="14100"/>
          <ac:cxnSpMkLst>
            <pc:docMk/>
            <pc:sldMk cId="3541078354" sldId="411"/>
            <ac:cxnSpMk id="7" creationId="{8112FE95-F1FA-4F6B-BAF7-4913028C54A8}"/>
          </ac:cxnSpMkLst>
        </pc:cxnChg>
        <pc:cxnChg chg="add del">
          <ac:chgData name="Marit Tack" userId="90618775-fa80-44f6-9e6b-1531dcc0cfe5" providerId="ADAL" clId="{BA01518F-D7D2-4640-88D2-C89803D253FB}" dt="2021-07-28T07:52:58.009" v="11" actId="26606"/>
          <ac:cxnSpMkLst>
            <pc:docMk/>
            <pc:sldMk cId="3541078354" sldId="411"/>
            <ac:cxnSpMk id="12" creationId="{BCDAEC91-5BCE-4B55-9CC0-43EF94CB734B}"/>
          </ac:cxnSpMkLst>
        </pc:cxnChg>
      </pc:sldChg>
      <pc:sldMasterChg chg="del delSldLayout">
        <pc:chgData name="Marit Tack" userId="90618775-fa80-44f6-9e6b-1531dcc0cfe5" providerId="ADAL" clId="{BA01518F-D7D2-4640-88D2-C89803D253FB}" dt="2021-07-28T08:03:52.547" v="131" actId="2696"/>
        <pc:sldMasterMkLst>
          <pc:docMk/>
          <pc:sldMasterMk cId="3982557146" sldId="2147483648"/>
        </pc:sldMasterMkLst>
        <pc:sldLayoutChg chg="del">
          <pc:chgData name="Marit Tack" userId="90618775-fa80-44f6-9e6b-1531dcc0cfe5" providerId="ADAL" clId="{BA01518F-D7D2-4640-88D2-C89803D253FB}" dt="2021-07-28T08:03:52.547" v="131" actId="2696"/>
          <pc:sldLayoutMkLst>
            <pc:docMk/>
            <pc:sldMasterMk cId="3982557146" sldId="2147483648"/>
            <pc:sldLayoutMk cId="1746737226" sldId="2147483649"/>
          </pc:sldLayoutMkLst>
        </pc:sldLayoutChg>
      </pc:sldMasterChg>
      <pc:sldMasterChg chg="add addSldLayout">
        <pc:chgData name="Marit Tack" userId="90618775-fa80-44f6-9e6b-1531dcc0cfe5" providerId="ADAL" clId="{BA01518F-D7D2-4640-88D2-C89803D253FB}" dt="2021-07-28T07:50:44.926" v="4" actId="27028"/>
        <pc:sldMasterMkLst>
          <pc:docMk/>
          <pc:sldMasterMk cId="2487900999" sldId="2147483689"/>
        </pc:sldMasterMkLst>
        <pc:sldLayoutChg chg="add">
          <pc:chgData name="Marit Tack" userId="90618775-fa80-44f6-9e6b-1531dcc0cfe5" providerId="ADAL" clId="{BA01518F-D7D2-4640-88D2-C89803D253FB}" dt="2021-07-28T07:50:24.935" v="0" actId="27028"/>
          <pc:sldLayoutMkLst>
            <pc:docMk/>
            <pc:sldMasterMk cId="2487900999" sldId="2147483689"/>
            <pc:sldLayoutMk cId="0" sldId="2147483671"/>
          </pc:sldLayoutMkLst>
        </pc:sldLayoutChg>
        <pc:sldLayoutChg chg="add">
          <pc:chgData name="Marit Tack" userId="90618775-fa80-44f6-9e6b-1531dcc0cfe5" providerId="ADAL" clId="{BA01518F-D7D2-4640-88D2-C89803D253FB}" dt="2021-07-28T07:50:44.926" v="4" actId="27028"/>
          <pc:sldLayoutMkLst>
            <pc:docMk/>
            <pc:sldMasterMk cId="2487900999" sldId="2147483689"/>
            <pc:sldLayoutMk cId="0" sldId="2147483852"/>
          </pc:sldLayoutMkLst>
        </pc:sldLayoutChg>
      </pc:sldMasterChg>
      <pc:sldMasterChg chg="del delSldLayout modSldLayout">
        <pc:chgData name="Marit Tack" userId="90618775-fa80-44f6-9e6b-1531dcc0cfe5" providerId="ADAL" clId="{BA01518F-D7D2-4640-88D2-C89803D253FB}" dt="2021-07-28T08:03:57.648" v="132" actId="2696"/>
        <pc:sldMasterMkLst>
          <pc:docMk/>
          <pc:sldMasterMk cId="616958402" sldId="2147483690"/>
        </pc:sldMasterMkLst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3125565849" sldId="2147483652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1374392510" sldId="2147483655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3808633206" sldId="2147483656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2605345885" sldId="2147483658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2215785201" sldId="2147483718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3838974472" sldId="2147483719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4031766831" sldId="2147483721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1327044558" sldId="2147483723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617673755" sldId="2147483848"/>
          </pc:sldLayoutMkLst>
        </pc:sldLayoutChg>
        <pc:sldLayoutChg chg="del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3200247727" sldId="2147483849"/>
          </pc:sldLayoutMkLst>
        </pc:sldLayoutChg>
        <pc:sldLayoutChg chg="del replId">
          <pc:chgData name="Marit Tack" userId="90618775-fa80-44f6-9e6b-1531dcc0cfe5" providerId="ADAL" clId="{BA01518F-D7D2-4640-88D2-C89803D253FB}" dt="2021-07-28T08:03:57.648" v="132" actId="2696"/>
          <pc:sldLayoutMkLst>
            <pc:docMk/>
            <pc:sldMasterMk cId="616958402" sldId="2147483690"/>
            <pc:sldLayoutMk cId="3255866457" sldId="214748385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142850"/>
                </a:solidFill>
              </a:rPr>
              <a:t>Revenue by markets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 by markets (%)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BA-4047-9568-977431101A8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BA-4047-9568-977431101A8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BA-4047-9568-977431101A8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BA-4047-9568-977431101A8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0BA-4047-9568-977431101A8E}"/>
              </c:ext>
            </c:extLst>
          </c:dPt>
          <c:dLbls>
            <c:dLbl>
              <c:idx val="4"/>
              <c:layout>
                <c:manualLayout>
                  <c:x val="5.3011985078618477E-2"/>
                  <c:y val="-2.1361410176239714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BA-4047-9568-977431101A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Finland 49.2%</c:v>
                </c:pt>
                <c:pt idx="1">
                  <c:v>Estonia 17.8%</c:v>
                </c:pt>
                <c:pt idx="2">
                  <c:v>Sweden 17.1%</c:v>
                </c:pt>
                <c:pt idx="3">
                  <c:v>Norway 5.8%</c:v>
                </c:pt>
                <c:pt idx="4">
                  <c:v>Other 10.1%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0.49199999999999999</c:v>
                </c:pt>
                <c:pt idx="1">
                  <c:v>0.17799999999999999</c:v>
                </c:pt>
                <c:pt idx="2">
                  <c:v>0.17100000000000001</c:v>
                </c:pt>
                <c:pt idx="3">
                  <c:v>5.8000000000000003E-2</c:v>
                </c:pt>
                <c:pt idx="4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BA-4047-9568-977431101A8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824739937303734"/>
          <c:y val="0.33717547865232445"/>
          <c:w val="0.32636566716428639"/>
          <c:h val="0.45688210666808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142850"/>
                </a:solidFill>
              </a:rPr>
              <a:t>Revenue by business activities</a:t>
            </a:r>
          </a:p>
        </c:rich>
      </c:tx>
      <c:layout>
        <c:manualLayout>
          <c:xMode val="edge"/>
          <c:yMode val="edge"/>
          <c:x val="0.22791505341789639"/>
          <c:y val="3.0976671837763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8288153369969655"/>
          <c:y val="0.2023669898255552"/>
          <c:w val="0.47398788617588811"/>
          <c:h val="0.67127525068728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 by business activities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Other services 1.3%</c:v>
                </c:pt>
                <c:pt idx="1">
                  <c:v>Lease income 2.3%</c:v>
                </c:pt>
                <c:pt idx="2">
                  <c:v>Other products 2.8%</c:v>
                </c:pt>
                <c:pt idx="3">
                  <c:v>Electrical works 4.3%</c:v>
                </c:pt>
                <c:pt idx="4">
                  <c:v>Retail and project-based sale of electrical products 6.0%</c:v>
                </c:pt>
                <c:pt idx="5">
                  <c:v>Manufacturing and sale of electrical equipment 83.3%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501</c:v>
                </c:pt>
                <c:pt idx="1">
                  <c:v>657</c:v>
                </c:pt>
                <c:pt idx="2">
                  <c:v>1087</c:v>
                </c:pt>
                <c:pt idx="3" formatCode="#,##0">
                  <c:v>1603</c:v>
                </c:pt>
                <c:pt idx="4" formatCode="#,##0">
                  <c:v>2456</c:v>
                </c:pt>
                <c:pt idx="5" formatCode="#,##0">
                  <c:v>30006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8-428F-994D-54040FE0C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66539408"/>
        <c:axId val="266534832"/>
      </c:barChart>
      <c:catAx>
        <c:axId val="266539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6534832"/>
        <c:crosses val="autoZero"/>
        <c:auto val="1"/>
        <c:lblAlgn val="ctr"/>
        <c:lblOffset val="100"/>
        <c:noMultiLvlLbl val="0"/>
      </c:catAx>
      <c:valAx>
        <c:axId val="266534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653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2400">
                <a:solidFill>
                  <a:srgbClr val="142850"/>
                </a:solidFill>
              </a:rPr>
              <a:t>Shareholder </a:t>
            </a:r>
            <a:r>
              <a:rPr lang="en-US" sz="2400">
                <a:solidFill>
                  <a:srgbClr val="142850"/>
                </a:solidFill>
              </a:rPr>
              <a:t>Holding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Holding (%)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CBE-44D4-9623-86B6082FDFA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CBE-44D4-9623-86B6082FDFA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96-489B-B444-6F83CF4FBD8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DCBE-44D4-9623-86B6082FDFA3}"/>
              </c:ext>
            </c:extLst>
          </c:dPt>
          <c:dLbls>
            <c:dLbl>
              <c:idx val="0"/>
              <c:layout>
                <c:manualLayout>
                  <c:x val="-8.2810999372236519E-4"/>
                  <c:y val="-7.98009162823759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BE-44D4-9623-86B6082FDFA3}"/>
                </c:ext>
              </c:extLst>
            </c:dLbl>
            <c:dLbl>
              <c:idx val="1"/>
              <c:layout>
                <c:manualLayout>
                  <c:x val="-3.2558383497422717E-2"/>
                  <c:y val="-8.023502920320060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BE-44D4-9623-86B6082FDFA3}"/>
                </c:ext>
              </c:extLst>
            </c:dLbl>
            <c:dLbl>
              <c:idx val="2"/>
              <c:layout>
                <c:manualLayout>
                  <c:x val="-1.3102529279306944E-2"/>
                  <c:y val="8.10678308958065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96-489B-B444-6F83CF4FBD80}"/>
                </c:ext>
              </c:extLst>
            </c:dLbl>
            <c:dLbl>
              <c:idx val="3"/>
              <c:layout>
                <c:manualLayout>
                  <c:x val="3.0532623255616165E-3"/>
                  <c:y val="5.52080378943283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BE-44D4-9623-86B6082FDF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Shareholders holding under 5% (51%)</c:v>
                </c:pt>
                <c:pt idx="1">
                  <c:v>AS Harju KEK (31%)</c:v>
                </c:pt>
                <c:pt idx="2">
                  <c:v>ING Luxembourg S.A. (11%)</c:v>
                </c:pt>
                <c:pt idx="3">
                  <c:v>Endel Palla (7%)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0.50860000000000005</c:v>
                </c:pt>
                <c:pt idx="1">
                  <c:v>0.31390000000000001</c:v>
                </c:pt>
                <c:pt idx="2">
                  <c:v>0.1071</c:v>
                </c:pt>
                <c:pt idx="3">
                  <c:v>7.0400000000000004E-2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E-44D4-9623-86B6082FDFA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167486107019814"/>
          <c:y val="0.23438408206600442"/>
          <c:w val="0.44832510211747584"/>
          <c:h val="0.66883483929587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Nr of Shareholders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 formatCode="m/d/yyyy">
                  <c:v>44377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1925</c:v>
                </c:pt>
                <c:pt idx="1">
                  <c:v>2468</c:v>
                </c:pt>
                <c:pt idx="2">
                  <c:v>3102</c:v>
                </c:pt>
                <c:pt idx="3">
                  <c:v>3434</c:v>
                </c:pt>
                <c:pt idx="4">
                  <c:v>5084</c:v>
                </c:pt>
                <c:pt idx="5">
                  <c:v>7983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5-4FA3-AC0C-8CB0E152C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95340576"/>
        <c:axId val="895336832"/>
      </c:barChart>
      <c:catAx>
        <c:axId val="89534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5336832"/>
        <c:crosses val="autoZero"/>
        <c:auto val="1"/>
        <c:lblAlgn val="ctr"/>
        <c:lblOffset val="100"/>
        <c:noMultiLvlLbl val="0"/>
      </c:catAx>
      <c:valAx>
        <c:axId val="89533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534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B125A-A7A7-42BB-BCF3-D6F66EEDC88E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6CA38-0307-481F-9878-C15F86CAC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89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E59A-17C7-4DC8-A320-1EDC7F903A3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738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1E59A-17C7-4DC8-A320-1EDC7F903A3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aidi pildi kohatäide 1">
            <a:extLst>
              <a:ext uri="{FF2B5EF4-FFF2-40B4-BE49-F238E27FC236}">
                <a16:creationId xmlns:a16="http://schemas.microsoft.com/office/drawing/2014/main" id="{FA1E6243-88D8-4E6E-B258-A7814C481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Märkmete kohatäide 2">
            <a:extLst>
              <a:ext uri="{FF2B5EF4-FFF2-40B4-BE49-F238E27FC236}">
                <a16:creationId xmlns:a16="http://schemas.microsoft.com/office/drawing/2014/main" id="{25751260-D001-4423-90D4-5228A1719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t-EE" altLang="et-EE" dirty="0">
              <a:ea typeface="ヒラギノ角ゴ Pro W3" pitchFamily="121" charset="-128"/>
            </a:endParaRPr>
          </a:p>
        </p:txBody>
      </p:sp>
      <p:sp>
        <p:nvSpPr>
          <p:cNvPr id="19460" name="Slaidinumbri kohatäide 3">
            <a:extLst>
              <a:ext uri="{FF2B5EF4-FFF2-40B4-BE49-F238E27FC236}">
                <a16:creationId xmlns:a16="http://schemas.microsoft.com/office/drawing/2014/main" id="{AC34D1D5-0C76-4F03-9A2D-2A96CAD00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701F63-2B06-4360-87F2-57E8AB3C65DC}" type="slidenum">
              <a:rPr lang="et-EE" altLang="et-EE" smtClean="0">
                <a:latin typeface="Times New Roman" panose="02020603050405020304" pitchFamily="18" charset="0"/>
              </a:rPr>
              <a:pPr/>
              <a:t>11</a:t>
            </a:fld>
            <a:endParaRPr lang="et-EE" altLang="et-E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aidi pildi kohatäide 1">
            <a:extLst>
              <a:ext uri="{FF2B5EF4-FFF2-40B4-BE49-F238E27FC236}">
                <a16:creationId xmlns:a16="http://schemas.microsoft.com/office/drawing/2014/main" id="{48CAA784-F95C-4B4C-BAD7-9FD75BEF53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Märkmete kohatäide 2">
            <a:extLst>
              <a:ext uri="{FF2B5EF4-FFF2-40B4-BE49-F238E27FC236}">
                <a16:creationId xmlns:a16="http://schemas.microsoft.com/office/drawing/2014/main" id="{68A40E32-9756-466C-BA16-180AA8B3B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t-EE" altLang="et-EE">
              <a:ea typeface="ヒラギノ角ゴ Pro W3" pitchFamily="121" charset="-128"/>
              <a:cs typeface="Geneva" charset="-128"/>
            </a:endParaRPr>
          </a:p>
        </p:txBody>
      </p:sp>
      <p:sp>
        <p:nvSpPr>
          <p:cNvPr id="23556" name="Slaidinumbri kohatäide 3">
            <a:extLst>
              <a:ext uri="{FF2B5EF4-FFF2-40B4-BE49-F238E27FC236}">
                <a16:creationId xmlns:a16="http://schemas.microsoft.com/office/drawing/2014/main" id="{8AD7BC1B-9243-4826-ABFF-1BA20192D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332B8F-59F4-4259-947C-EC8B75EC0640}" type="slidenum">
              <a:rPr lang="en-US" altLang="et-EE" smtClean="0">
                <a:latin typeface="Times New Roman" panose="02020603050405020304" pitchFamily="18" charset="0"/>
              </a:rPr>
              <a:pPr/>
              <a:t>13</a:t>
            </a:fld>
            <a:endParaRPr lang="en-US" altLang="et-E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B0DD-DB99-4083-9D27-7D50BE26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AB55D-708A-4075-AB1E-86A22EA8B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A35DD-7FE8-455B-8F62-7E3BACB6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7AE38-034A-4506-BD38-3A4082FC1831}" type="datetime1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7EE85-4FD8-4909-ADC6-F1347DDA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Här hamnar sidfoten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C8A0-37E1-4CD3-9C91-224EB739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852BD-1F2A-4D3C-B26F-5AD62B58B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10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76FFBD-542A-A045-81F0-3478244D19BD}"/>
              </a:ext>
            </a:extLst>
          </p:cNvPr>
          <p:cNvSpPr/>
          <p:nvPr userDrawn="1"/>
        </p:nvSpPr>
        <p:spPr>
          <a:xfrm>
            <a:off x="9280276" y="1382008"/>
            <a:ext cx="2397211" cy="5071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3FF341-E2A5-5147-9D5B-3FD539B671D7}"/>
              </a:ext>
            </a:extLst>
          </p:cNvPr>
          <p:cNvCxnSpPr/>
          <p:nvPr/>
        </p:nvCxnSpPr>
        <p:spPr>
          <a:xfrm>
            <a:off x="9280276" y="4046407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DB73D-6337-984F-A280-38F9382DB1B5}"/>
              </a:ext>
            </a:extLst>
          </p:cNvPr>
          <p:cNvSpPr/>
          <p:nvPr userDrawn="1"/>
        </p:nvSpPr>
        <p:spPr>
          <a:xfrm>
            <a:off x="6592682" y="1382008"/>
            <a:ext cx="2397211" cy="5071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F69DC0-E0AA-0E48-A1CD-4C9248072980}"/>
              </a:ext>
            </a:extLst>
          </p:cNvPr>
          <p:cNvCxnSpPr/>
          <p:nvPr/>
        </p:nvCxnSpPr>
        <p:spPr>
          <a:xfrm>
            <a:off x="6592682" y="4046407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8D1D3-DB23-C845-832D-5112298FC4D5}"/>
              </a:ext>
            </a:extLst>
          </p:cNvPr>
          <p:cNvSpPr/>
          <p:nvPr userDrawn="1"/>
        </p:nvSpPr>
        <p:spPr>
          <a:xfrm>
            <a:off x="3905087" y="1382008"/>
            <a:ext cx="2397211" cy="5071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1564675-5530-9F48-A53D-ABD38F6B2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090" y="1576552"/>
            <a:ext cx="2556163" cy="449648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n-lt"/>
              </a:rPr>
              <a:t>Headline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13F13FF4-0BCC-F249-A161-4C309AE5EA1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905250" y="1382008"/>
            <a:ext cx="2397125" cy="24914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CA5DF8D-23A7-F94B-B2D6-27E791715809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6594021" y="1382008"/>
            <a:ext cx="2397125" cy="24914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ECFBFC7F-F058-9B49-965A-D01EEB9404E6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9282793" y="1382008"/>
            <a:ext cx="2397125" cy="24914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81F09C8-13B1-6941-A26A-14FB5A28B33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76688" y="4210050"/>
            <a:ext cx="2176462" cy="615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Our Mission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E02BC5-3FD1-5345-8A10-7AB56B61DF6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76688" y="4652963"/>
            <a:ext cx="217646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 is simply dummy text of the printing and typesetting industry.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has been the industry's standard dummy.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E4936D-3029-934F-91A1-404F34D076BD}"/>
              </a:ext>
            </a:extLst>
          </p:cNvPr>
          <p:cNvCxnSpPr/>
          <p:nvPr userDrawn="1"/>
        </p:nvCxnSpPr>
        <p:spPr>
          <a:xfrm>
            <a:off x="3958339" y="4046407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F8CCBB2-9D95-374F-964C-CF5EFEEE2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773" y="4210050"/>
            <a:ext cx="2176462" cy="615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Our Mission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A9253A43-A29E-7949-905E-652648562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0773" y="4652963"/>
            <a:ext cx="217646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 is simply dummy text of the printing and typesetting industry.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has been the industry's standard dummy.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683F58A6-62B4-3C41-B3C9-16AA79891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86887" y="4210050"/>
            <a:ext cx="2176462" cy="615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Our Mission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42EED216-A655-5A43-8D0A-C03976435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6887" y="4652963"/>
            <a:ext cx="217646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 is simply dummy text of the printing and typesetting industry.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has been the industry's standard dummy.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6D0B95-9FB8-A44F-8A4B-BBC018BE996B}"/>
              </a:ext>
            </a:extLst>
          </p:cNvPr>
          <p:cNvCxnSpPr/>
          <p:nvPr userDrawn="1"/>
        </p:nvCxnSpPr>
        <p:spPr>
          <a:xfrm>
            <a:off x="940196" y="1394298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69B0681-1EB5-3944-A434-5E44FD5E6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4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13F13FF4-0BCC-F249-A161-4C309AE5EA1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905250" y="0"/>
            <a:ext cx="268743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AE403063-70F5-4445-9B05-C0838EB171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92682" y="0"/>
            <a:ext cx="2692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7BF4CD36-AA62-7646-AD0F-79E888A681F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80114" y="0"/>
            <a:ext cx="291188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3FF341-E2A5-5147-9D5B-3FD539B671D7}"/>
              </a:ext>
            </a:extLst>
          </p:cNvPr>
          <p:cNvCxnSpPr/>
          <p:nvPr/>
        </p:nvCxnSpPr>
        <p:spPr>
          <a:xfrm>
            <a:off x="9280276" y="4046407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F69DC0-E0AA-0E48-A1CD-4C9248072980}"/>
              </a:ext>
            </a:extLst>
          </p:cNvPr>
          <p:cNvCxnSpPr/>
          <p:nvPr/>
        </p:nvCxnSpPr>
        <p:spPr>
          <a:xfrm>
            <a:off x="6592682" y="4046407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21564675-5530-9F48-A53D-ABD38F6B2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090" y="3902784"/>
            <a:ext cx="2556163" cy="2170257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n-lt"/>
              </a:rPr>
              <a:t>Lorem Ipsum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dolor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81F09C8-13B1-6941-A26A-14FB5A28B33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76688" y="4210050"/>
            <a:ext cx="2176462" cy="933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Our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Mission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E02BC5-3FD1-5345-8A10-7AB56B61DF6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76688" y="5143500"/>
            <a:ext cx="217646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 is simply dummy text of the printing and typesetting industry.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has been the industry's standard dummy.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E4936D-3029-934F-91A1-404F34D076BD}"/>
              </a:ext>
            </a:extLst>
          </p:cNvPr>
          <p:cNvCxnSpPr/>
          <p:nvPr userDrawn="1"/>
        </p:nvCxnSpPr>
        <p:spPr>
          <a:xfrm>
            <a:off x="3958339" y="4046407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F8CCBB2-9D95-374F-964C-CF5EFEEE2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773" y="4210050"/>
            <a:ext cx="2176462" cy="933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Our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Mission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A9253A43-A29E-7949-905E-652648562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0773" y="5143500"/>
            <a:ext cx="217646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 is simply dummy text of the printing and typesetting industry.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has been the industry's standard dummy.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683F58A6-62B4-3C41-B3C9-16AA79891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86887" y="4210050"/>
            <a:ext cx="2176462" cy="933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Our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Mission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42EED216-A655-5A43-8D0A-C03976435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6887" y="5143500"/>
            <a:ext cx="2176462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 is simply dummy text of the printing and typesetting industry.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Lorem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</a:t>
            </a:r>
            <a:r>
              <a:rPr lang="en-US" sz="1200" b="0" dirty="0" err="1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Ipsum</a:t>
            </a: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 has been the industry's standard dummy.</a:t>
            </a:r>
          </a:p>
        </p:txBody>
      </p:sp>
    </p:spTree>
    <p:extLst>
      <p:ext uri="{BB962C8B-B14F-4D97-AF65-F5344CB8AC3E}">
        <p14:creationId xmlns:p14="http://schemas.microsoft.com/office/powerpoint/2010/main" val="2750114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1999" cy="515389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8914" y="5411271"/>
            <a:ext cx="10138068" cy="1322038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73765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67597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10B47-6979-8D43-B8F2-383FE3A0C6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6075" y="1410843"/>
            <a:ext cx="3814799" cy="50537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C743C-5D9D-4A42-8F2F-FFA32D2D9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8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67596" y="0"/>
            <a:ext cx="4724403" cy="6858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67597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D4F78D-FB15-7E46-AC2E-404779DD59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6075" y="1410843"/>
            <a:ext cx="3814799" cy="50537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441D7-50C3-E546-AB5D-6E133DE0D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6" y="468941"/>
            <a:ext cx="1917699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3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67596" y="0"/>
            <a:ext cx="4724403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67597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968B58E-881E-4747-80DB-0919DF4A62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6075" y="1410843"/>
            <a:ext cx="3814799" cy="50537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25B70-D8FB-DB40-9DF8-844332563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2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918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679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29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790" y="1184882"/>
            <a:ext cx="10515600" cy="8219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Pie chart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62F3C9-50C4-E047-A1C4-DF292FC41356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8B5838B-3BEC-D54D-971C-E6F2369A500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62038" y="2192338"/>
            <a:ext cx="10515600" cy="4046537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85734-DA1E-A84D-B118-60A7EF9219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4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ti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E05A088-ADFA-914D-A050-1459F2E8A9A5}"/>
              </a:ext>
            </a:extLst>
          </p:cNvPr>
          <p:cNvGrpSpPr/>
          <p:nvPr userDrawn="1"/>
        </p:nvGrpSpPr>
        <p:grpSpPr>
          <a:xfrm>
            <a:off x="1049865" y="1581037"/>
            <a:ext cx="10092268" cy="5276964"/>
            <a:chOff x="-12633" y="0"/>
            <a:chExt cx="12317844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8540DC-A8FE-9843-A124-AB597D267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10168" b="9351"/>
            <a:stretch/>
          </p:blipFill>
          <p:spPr>
            <a:xfrm>
              <a:off x="-12632" y="0"/>
              <a:ext cx="12317843" cy="685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BFAE50-3BC7-144F-821A-5F53AD398B49}"/>
                </a:ext>
              </a:extLst>
            </p:cNvPr>
            <p:cNvSpPr/>
            <p:nvPr/>
          </p:nvSpPr>
          <p:spPr>
            <a:xfrm>
              <a:off x="-12633" y="0"/>
              <a:ext cx="12317843" cy="6858000"/>
            </a:xfrm>
            <a:prstGeom prst="rect">
              <a:avLst/>
            </a:prstGeom>
            <a:solidFill>
              <a:srgbClr val="0065B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680488" y="2155452"/>
            <a:ext cx="8652933" cy="1959349"/>
          </a:xfrm>
          <a:prstGeom prst="rect">
            <a:avLst/>
          </a:prstGeom>
        </p:spPr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80488" y="4114801"/>
            <a:ext cx="6384925" cy="1422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2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Name Secondname  / January 15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9236D7-5BD2-7743-9AD8-CB56C76067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865" y="631803"/>
            <a:ext cx="3011235" cy="3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81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790" y="1184882"/>
            <a:ext cx="10515600" cy="8219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74CC9F5C-22EA-1141-96EF-6CBD9ED196D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062038" y="2193925"/>
            <a:ext cx="10516352" cy="41973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table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6B66A-F733-7545-821F-E01A111D261A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F47285E-45CF-A247-A65F-F94099E85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790" y="1184882"/>
            <a:ext cx="10515600" cy="8219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Bar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6DF939-F55C-8B4A-AEE1-7CC246D741EB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D021B61-66D0-C74A-809E-55BA002BE3E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62038" y="2164979"/>
            <a:ext cx="10515600" cy="4046909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90467-7F0D-054F-A47F-2900AAA15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790" y="1184882"/>
            <a:ext cx="10515600" cy="8219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Area chart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BE48F-308B-5B45-A648-94885907769B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F62577D-4708-6348-98C9-89B650E8032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62038" y="2165350"/>
            <a:ext cx="10515600" cy="4208463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1B33A-CBDB-2E45-9115-00FCCFFB5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7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ea Chart">
    <p:bg>
      <p:bgPr>
        <a:solidFill>
          <a:srgbClr val="006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50C638-13A3-514A-9C09-838A85BF71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790" y="1184882"/>
            <a:ext cx="10126040" cy="8219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0E822AB-A880-2B4B-934A-84453DE668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8807" y="5673118"/>
            <a:ext cx="5007193" cy="44529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Clr>
                <a:srgbClr val="142850"/>
              </a:buClr>
              <a:buSzPct val="100000"/>
              <a:buFont typeface="Arial" charset="0"/>
              <a:buNone/>
              <a:defRPr sz="18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  <a:lvl2pPr marL="4572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2pPr>
            <a:lvl3pPr marL="9144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3pPr>
            <a:lvl4pPr marL="1371600" indent="0">
              <a:buClr>
                <a:srgbClr val="142850"/>
              </a:buClr>
              <a:buSzPct val="100000"/>
              <a:buFont typeface="Arial" charset="0"/>
              <a:buNone/>
              <a:defRPr sz="16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4pPr>
            <a:lvl5pPr marL="1828800" indent="0">
              <a:buClr>
                <a:srgbClr val="142850"/>
              </a:buClr>
              <a:buSzPct val="100000"/>
              <a:buFont typeface="Arial" charset="0"/>
              <a:buNone/>
              <a:defRPr sz="14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AS Harju Elekter, Paldiski mnt 31, 76606 Keila, Eesti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F7F41D-0E7D-BA45-A3D5-59DB354F32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654" y="5673118"/>
            <a:ext cx="5007193" cy="44529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r">
              <a:buClr>
                <a:srgbClr val="142850"/>
              </a:buClr>
              <a:buSzPct val="100000"/>
              <a:buFont typeface="Arial" charset="0"/>
              <a:buNone/>
              <a:defRPr sz="18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  <a:lvl2pPr marL="4572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2pPr>
            <a:lvl3pPr marL="9144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3pPr>
            <a:lvl4pPr marL="1371600" indent="0">
              <a:buClr>
                <a:srgbClr val="142850"/>
              </a:buClr>
              <a:buSzPct val="100000"/>
              <a:buFont typeface="Arial" charset="0"/>
              <a:buNone/>
              <a:defRPr sz="16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4pPr>
            <a:lvl5pPr marL="1828800" indent="0">
              <a:buClr>
                <a:srgbClr val="142850"/>
              </a:buClr>
              <a:buSzPct val="100000"/>
              <a:buFont typeface="Arial" charset="0"/>
              <a:buNone/>
              <a:defRPr sz="1400" b="0" i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info@harjuelekter.ee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3301C-3EB1-AC40-B00D-99C982D42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390" y="3120384"/>
            <a:ext cx="5649217" cy="6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43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038" y="1211386"/>
            <a:ext cx="10515600" cy="8219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</a:t>
            </a:r>
            <a:br>
              <a:rPr lang="en-US"/>
            </a:br>
            <a:r>
              <a:rPr lang="en-US"/>
              <a:t>vestibulum sapien quis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2038" y="2677823"/>
            <a:ext cx="10515600" cy="418017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4572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9144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371600" indent="0">
              <a:buClr>
                <a:srgbClr val="142850"/>
              </a:buClr>
              <a:buSzPct val="100000"/>
              <a:buFont typeface="Arial" charset="0"/>
              <a:buNone/>
              <a:defRPr sz="16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1828800" indent="0">
              <a:buClr>
                <a:srgbClr val="142850"/>
              </a:buClr>
              <a:buSzPct val="100000"/>
              <a:buFont typeface="Arial" charset="0"/>
              <a:buNone/>
              <a:defRPr sz="14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6083BB-01CC-2A4D-8A1D-C588C987CCE3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D0FA7FC-0CF0-A645-AC9D-7FA509F33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bulleti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038" y="1211386"/>
            <a:ext cx="10515600" cy="8219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</a:t>
            </a:r>
            <a:br>
              <a:rPr lang="en-US"/>
            </a:br>
            <a:r>
              <a:rPr lang="en-US"/>
              <a:t>vestibulum sapien quis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88807" y="2751395"/>
            <a:ext cx="10515600" cy="4180177"/>
          </a:xfrm>
          <a:prstGeom prst="rect">
            <a:avLst/>
          </a:prstGeom>
          <a:noFill/>
        </p:spPr>
        <p:txBody>
          <a:bodyPr lIns="0" tIns="0" rIns="0" bIns="0"/>
          <a:lstStyle>
            <a:lvl1pPr marL="457200" indent="-457200">
              <a:buClr>
                <a:srgbClr val="142850"/>
              </a:buClr>
              <a:buSzPct val="100000"/>
              <a:buFont typeface="Arial" charset="0"/>
              <a:buChar char="•"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800100" indent="-342900">
              <a:buClr>
                <a:srgbClr val="142850"/>
              </a:buClr>
              <a:buSzPct val="100000"/>
              <a:buFont typeface="Arial" charset="0"/>
              <a:buChar char="•"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Clr>
                <a:srgbClr val="142850"/>
              </a:buClr>
              <a:buSzPct val="100000"/>
              <a:buFont typeface="Arial" charset="0"/>
              <a:buChar char="•"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657350" indent="-285750">
              <a:buClr>
                <a:srgbClr val="142850"/>
              </a:buClr>
              <a:buSzPct val="100000"/>
              <a:buFont typeface="Arial" charset="0"/>
              <a:buChar char="•"/>
              <a:defRPr sz="16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2114550" indent="-285750">
              <a:buClr>
                <a:srgbClr val="142850"/>
              </a:buClr>
              <a:buSzPct val="100000"/>
              <a:buFont typeface="Arial" charset="0"/>
              <a:buChar char="•"/>
              <a:defRPr sz="14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57ECA-22A0-0C43-A826-F32B40C32769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4CE90EA-C2D7-8249-A44D-AF76AB005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4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67596" y="0"/>
            <a:ext cx="4724403" cy="68580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67597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D4F78D-FB15-7E46-AC2E-404779DD59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6075" y="1410843"/>
            <a:ext cx="3814799" cy="50537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441D7-50C3-E546-AB5D-6E133DE0D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6" y="468941"/>
            <a:ext cx="1917699" cy="2212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EE8EDF-13AA-42BE-8272-D90C13BE11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06825" y="3314056"/>
            <a:ext cx="2693988" cy="2314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8" name="Platshållare för bild 7">
            <a:extLst>
              <a:ext uri="{FF2B5EF4-FFF2-40B4-BE49-F238E27FC236}">
                <a16:creationId xmlns:a16="http://schemas.microsoft.com/office/drawing/2014/main" id="{897C0D41-1E4F-4E2A-A966-4493C30720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9338" y="3314056"/>
            <a:ext cx="2693988" cy="2314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20" name="Platshållare för bild 7">
            <a:extLst>
              <a:ext uri="{FF2B5EF4-FFF2-40B4-BE49-F238E27FC236}">
                <a16:creationId xmlns:a16="http://schemas.microsoft.com/office/drawing/2014/main" id="{EC2D88C4-EC0D-47B6-B47A-1305AB8A68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71852" y="3314056"/>
            <a:ext cx="2693988" cy="2314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800EC06-F887-4DE5-BAF0-88344B4F0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399" y="3204728"/>
            <a:ext cx="2980801" cy="27944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sv-SE" dirty="0"/>
              <a:t>Kort rubrik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20ACAD-6AB1-458F-BD64-D6B3E23C9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7157" y="5645425"/>
            <a:ext cx="2694311" cy="467237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4ECA8B2-6A42-4A0D-8B2F-C175A21A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73AF-A61D-4A27-A73E-64076600AA5B}" type="datetime1">
              <a:rPr lang="en-GB" smtClean="0"/>
              <a:t>03/08/2021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AC6398C-6EFC-443A-BDD6-1A4C372B4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Här hamnar sidfoten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5631A97-3CE1-4C90-9CB2-3290B4B7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4EB1-450B-401A-A131-C43A0CE398E7}" type="slidenum">
              <a:rPr lang="sv-SE" smtClean="0"/>
              <a:t>‹#›</a:t>
            </a:fld>
            <a:endParaRPr lang="sv-SE"/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5B24276B-4D9E-4D0F-897B-B5923F430BF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589505" y="5645425"/>
            <a:ext cx="2694311" cy="467237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tshållare för text 3">
            <a:extLst>
              <a:ext uri="{FF2B5EF4-FFF2-40B4-BE49-F238E27FC236}">
                <a16:creationId xmlns:a16="http://schemas.microsoft.com/office/drawing/2014/main" id="{A3C072DE-08C9-46E4-9BC4-BBE5BAD0A20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371852" y="5645425"/>
            <a:ext cx="2694311" cy="467237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893ACB4E-B156-486E-972F-7FC2DCDE15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6335" y="401795"/>
            <a:ext cx="2693988" cy="2314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7" name="Platshållare för bild 7">
            <a:extLst>
              <a:ext uri="{FF2B5EF4-FFF2-40B4-BE49-F238E27FC236}">
                <a16:creationId xmlns:a16="http://schemas.microsoft.com/office/drawing/2014/main" id="{6DDED729-A2FC-4477-88D3-E7C559C887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88848" y="401795"/>
            <a:ext cx="2693988" cy="2314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9" name="Platshållare för bild 7">
            <a:extLst>
              <a:ext uri="{FF2B5EF4-FFF2-40B4-BE49-F238E27FC236}">
                <a16:creationId xmlns:a16="http://schemas.microsoft.com/office/drawing/2014/main" id="{22102A31-DE03-4163-BE40-FFF6467819E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71362" y="401795"/>
            <a:ext cx="2693988" cy="2314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21" name="Platshållare för text 3">
            <a:extLst>
              <a:ext uri="{FF2B5EF4-FFF2-40B4-BE49-F238E27FC236}">
                <a16:creationId xmlns:a16="http://schemas.microsoft.com/office/drawing/2014/main" id="{8C6ABA00-3C9C-4182-999B-C439773FA8AD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3806667" y="2733165"/>
            <a:ext cx="2694311" cy="467236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B0F04E22-3494-409B-96F5-78DE322C72E9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6589015" y="2733165"/>
            <a:ext cx="2694311" cy="467236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latshållare för text 3">
            <a:extLst>
              <a:ext uri="{FF2B5EF4-FFF2-40B4-BE49-F238E27FC236}">
                <a16:creationId xmlns:a16="http://schemas.microsoft.com/office/drawing/2014/main" id="{C5D48C80-B74E-4501-98AA-71AC124291A6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9371362" y="2733165"/>
            <a:ext cx="2694311" cy="467236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9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8D48-8466-DA45-8F09-E5CE666E2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7A2F5-D95B-7342-943A-A9E097B42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73C5C-723E-A647-80AA-5DD15CBF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1B14-AC28-794B-AEC5-4B22C42FCD65}" type="datetimeFigureOut">
              <a:rPr lang="en-US"/>
              <a:t>8/3/2021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92960-7BE7-DE42-9EF5-080F5D02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DC86C-7246-8F4C-9F69-3F3DF8C6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E1DD-B702-8240-9825-F524E335E68D}" type="slidenum">
              <a:r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46737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038" y="1211386"/>
            <a:ext cx="10515600" cy="8219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</a:t>
            </a:r>
            <a:br>
              <a:rPr lang="en-US"/>
            </a:br>
            <a:r>
              <a:rPr lang="en-US"/>
              <a:t>vestibulum sapien quis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2038" y="2677823"/>
            <a:ext cx="10515600" cy="418017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4572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9144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371600" indent="0">
              <a:buClr>
                <a:srgbClr val="142850"/>
              </a:buClr>
              <a:buSzPct val="100000"/>
              <a:buFont typeface="Arial" charset="0"/>
              <a:buNone/>
              <a:defRPr sz="16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1828800" indent="0">
              <a:buClr>
                <a:srgbClr val="142850"/>
              </a:buClr>
              <a:buSzPct val="100000"/>
              <a:buFont typeface="Arial" charset="0"/>
              <a:buNone/>
              <a:defRPr sz="14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6083BB-01CC-2A4D-8A1D-C588C987CCE3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9796245" y="446510"/>
            <a:ext cx="1905451" cy="220768"/>
            <a:chOff x="6254751" y="377826"/>
            <a:chExt cx="5124449" cy="593725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6369050" y="377826"/>
              <a:ext cx="581025" cy="593725"/>
            </a:xfrm>
            <a:custGeom>
              <a:avLst/>
              <a:gdLst>
                <a:gd name="T0" fmla="*/ 0 w 138"/>
                <a:gd name="T1" fmla="*/ 69 h 138"/>
                <a:gd name="T2" fmla="*/ 69 w 138"/>
                <a:gd name="T3" fmla="*/ 0 h 138"/>
                <a:gd name="T4" fmla="*/ 138 w 138"/>
                <a:gd name="T5" fmla="*/ 69 h 138"/>
                <a:gd name="T6" fmla="*/ 69 w 138"/>
                <a:gd name="T7" fmla="*/ 138 h 138"/>
                <a:gd name="T8" fmla="*/ 0 w 138"/>
                <a:gd name="T9" fmla="*/ 69 h 138"/>
                <a:gd name="T10" fmla="*/ 13 w 138"/>
                <a:gd name="T11" fmla="*/ 69 h 138"/>
                <a:gd name="T12" fmla="*/ 69 w 138"/>
                <a:gd name="T13" fmla="*/ 12 h 138"/>
                <a:gd name="T14" fmla="*/ 125 w 138"/>
                <a:gd name="T15" fmla="*/ 69 h 138"/>
                <a:gd name="T16" fmla="*/ 123 w 138"/>
                <a:gd name="T17" fmla="*/ 81 h 138"/>
                <a:gd name="T18" fmla="*/ 68 w 138"/>
                <a:gd name="T19" fmla="*/ 40 h 138"/>
                <a:gd name="T20" fmla="*/ 14 w 138"/>
                <a:gd name="T21" fmla="*/ 81 h 138"/>
                <a:gd name="T22" fmla="*/ 13 w 138"/>
                <a:gd name="T23" fmla="*/ 69 h 138"/>
                <a:gd name="T24" fmla="*/ 122 w 138"/>
                <a:gd name="T25" fmla="*/ 86 h 138"/>
                <a:gd name="T26" fmla="*/ 69 w 138"/>
                <a:gd name="T27" fmla="*/ 125 h 138"/>
                <a:gd name="T28" fmla="*/ 15 w 138"/>
                <a:gd name="T29" fmla="*/ 86 h 138"/>
                <a:gd name="T30" fmla="*/ 68 w 138"/>
                <a:gd name="T31" fmla="*/ 66 h 138"/>
                <a:gd name="T32" fmla="*/ 122 w 138"/>
                <a:gd name="T33" fmla="*/ 8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138">
                  <a:moveTo>
                    <a:pt x="0" y="69"/>
                  </a:move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moveTo>
                    <a:pt x="13" y="69"/>
                  </a:moveTo>
                  <a:cubicBezTo>
                    <a:pt x="13" y="38"/>
                    <a:pt x="38" y="12"/>
                    <a:pt x="69" y="12"/>
                  </a:cubicBezTo>
                  <a:cubicBezTo>
                    <a:pt x="100" y="12"/>
                    <a:pt x="125" y="38"/>
                    <a:pt x="125" y="69"/>
                  </a:cubicBezTo>
                  <a:cubicBezTo>
                    <a:pt x="125" y="73"/>
                    <a:pt x="124" y="77"/>
                    <a:pt x="123" y="81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77"/>
                    <a:pt x="13" y="73"/>
                    <a:pt x="13" y="69"/>
                  </a:cubicBezTo>
                  <a:moveTo>
                    <a:pt x="122" y="86"/>
                  </a:moveTo>
                  <a:cubicBezTo>
                    <a:pt x="115" y="108"/>
                    <a:pt x="94" y="125"/>
                    <a:pt x="69" y="125"/>
                  </a:cubicBezTo>
                  <a:cubicBezTo>
                    <a:pt x="44" y="125"/>
                    <a:pt x="22" y="108"/>
                    <a:pt x="15" y="8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122" y="86"/>
                    <a:pt x="122" y="86"/>
                    <a:pt x="122" y="86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6254751" y="381001"/>
              <a:ext cx="249237" cy="52388"/>
            </a:xfrm>
            <a:custGeom>
              <a:avLst/>
              <a:gdLst>
                <a:gd name="T0" fmla="*/ 59 w 59"/>
                <a:gd name="T1" fmla="*/ 0 h 12"/>
                <a:gd name="T2" fmla="*/ 0 w 59"/>
                <a:gd name="T3" fmla="*/ 0 h 12"/>
                <a:gd name="T4" fmla="*/ 0 w 59"/>
                <a:gd name="T5" fmla="*/ 12 h 12"/>
                <a:gd name="T6" fmla="*/ 41 w 59"/>
                <a:gd name="T7" fmla="*/ 12 h 12"/>
                <a:gd name="T8" fmla="*/ 59 w 5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2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6" y="7"/>
                    <a:pt x="53" y="3"/>
                    <a:pt x="59" y="0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6807200" y="381001"/>
              <a:ext cx="4572000" cy="52388"/>
            </a:xfrm>
            <a:custGeom>
              <a:avLst/>
              <a:gdLst>
                <a:gd name="T0" fmla="*/ 1085 w 1085"/>
                <a:gd name="T1" fmla="*/ 12 h 12"/>
                <a:gd name="T2" fmla="*/ 1085 w 1085"/>
                <a:gd name="T3" fmla="*/ 0 h 12"/>
                <a:gd name="T4" fmla="*/ 0 w 1085"/>
                <a:gd name="T5" fmla="*/ 0 h 12"/>
                <a:gd name="T6" fmla="*/ 18 w 1085"/>
                <a:gd name="T7" fmla="*/ 12 h 12"/>
                <a:gd name="T8" fmla="*/ 1085 w 108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5" h="12">
                  <a:moveTo>
                    <a:pt x="1085" y="12"/>
                  </a:moveTo>
                  <a:cubicBezTo>
                    <a:pt x="1085" y="0"/>
                    <a:pt x="1085" y="0"/>
                    <a:pt x="10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3"/>
                    <a:pt x="13" y="7"/>
                    <a:pt x="18" y="12"/>
                  </a:cubicBezTo>
                  <a:lnTo>
                    <a:pt x="1085" y="12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254751" y="911226"/>
              <a:ext cx="249237" cy="55563"/>
            </a:xfrm>
            <a:custGeom>
              <a:avLst/>
              <a:gdLst>
                <a:gd name="T0" fmla="*/ 59 w 59"/>
                <a:gd name="T1" fmla="*/ 13 h 13"/>
                <a:gd name="T2" fmla="*/ 0 w 59"/>
                <a:gd name="T3" fmla="*/ 13 h 13"/>
                <a:gd name="T4" fmla="*/ 0 w 59"/>
                <a:gd name="T5" fmla="*/ 0 h 13"/>
                <a:gd name="T6" fmla="*/ 41 w 59"/>
                <a:gd name="T7" fmla="*/ 0 h 13"/>
                <a:gd name="T8" fmla="*/ 59 w 5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3">
                  <a:moveTo>
                    <a:pt x="59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5"/>
                    <a:pt x="53" y="9"/>
                    <a:pt x="59" y="13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807200" y="911226"/>
              <a:ext cx="4572000" cy="55563"/>
            </a:xfrm>
            <a:custGeom>
              <a:avLst/>
              <a:gdLst>
                <a:gd name="T0" fmla="*/ 1085 w 1085"/>
                <a:gd name="T1" fmla="*/ 0 h 13"/>
                <a:gd name="T2" fmla="*/ 1085 w 1085"/>
                <a:gd name="T3" fmla="*/ 13 h 13"/>
                <a:gd name="T4" fmla="*/ 0 w 1085"/>
                <a:gd name="T5" fmla="*/ 13 h 13"/>
                <a:gd name="T6" fmla="*/ 18 w 1085"/>
                <a:gd name="T7" fmla="*/ 0 h 13"/>
                <a:gd name="T8" fmla="*/ 1085 w 108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5" h="13">
                  <a:moveTo>
                    <a:pt x="1085" y="0"/>
                  </a:moveTo>
                  <a:cubicBezTo>
                    <a:pt x="1085" y="13"/>
                    <a:pt x="1085" y="13"/>
                    <a:pt x="108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7" y="9"/>
                    <a:pt x="13" y="5"/>
                    <a:pt x="18" y="0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11256963" y="682626"/>
              <a:ext cx="122237" cy="125413"/>
            </a:xfrm>
            <a:custGeom>
              <a:avLst/>
              <a:gdLst>
                <a:gd name="T0" fmla="*/ 3 w 29"/>
                <a:gd name="T1" fmla="*/ 15 h 29"/>
                <a:gd name="T2" fmla="*/ 15 w 29"/>
                <a:gd name="T3" fmla="*/ 3 h 29"/>
                <a:gd name="T4" fmla="*/ 26 w 29"/>
                <a:gd name="T5" fmla="*/ 15 h 29"/>
                <a:gd name="T6" fmla="*/ 15 w 29"/>
                <a:gd name="T7" fmla="*/ 27 h 29"/>
                <a:gd name="T8" fmla="*/ 3 w 29"/>
                <a:gd name="T9" fmla="*/ 15 h 29"/>
                <a:gd name="T10" fmla="*/ 0 w 29"/>
                <a:gd name="T11" fmla="*/ 15 h 29"/>
                <a:gd name="T12" fmla="*/ 15 w 29"/>
                <a:gd name="T13" fmla="*/ 0 h 29"/>
                <a:gd name="T14" fmla="*/ 29 w 29"/>
                <a:gd name="T15" fmla="*/ 15 h 29"/>
                <a:gd name="T16" fmla="*/ 15 w 29"/>
                <a:gd name="T17" fmla="*/ 29 h 29"/>
                <a:gd name="T18" fmla="*/ 0 w 29"/>
                <a:gd name="T19" fmla="*/ 15 h 29"/>
                <a:gd name="T20" fmla="*/ 10 w 29"/>
                <a:gd name="T21" fmla="*/ 10 h 29"/>
                <a:gd name="T22" fmla="*/ 10 w 29"/>
                <a:gd name="T23" fmla="*/ 14 h 29"/>
                <a:gd name="T24" fmla="*/ 18 w 29"/>
                <a:gd name="T25" fmla="*/ 14 h 29"/>
                <a:gd name="T26" fmla="*/ 20 w 29"/>
                <a:gd name="T27" fmla="*/ 12 h 29"/>
                <a:gd name="T28" fmla="*/ 18 w 29"/>
                <a:gd name="T29" fmla="*/ 10 h 29"/>
                <a:gd name="T30" fmla="*/ 10 w 29"/>
                <a:gd name="T31" fmla="*/ 10 h 29"/>
                <a:gd name="T32" fmla="*/ 19 w 29"/>
                <a:gd name="T33" fmla="*/ 16 h 29"/>
                <a:gd name="T34" fmla="*/ 22 w 29"/>
                <a:gd name="T35" fmla="*/ 22 h 29"/>
                <a:gd name="T36" fmla="*/ 19 w 29"/>
                <a:gd name="T37" fmla="*/ 22 h 29"/>
                <a:gd name="T38" fmla="*/ 16 w 29"/>
                <a:gd name="T39" fmla="*/ 17 h 29"/>
                <a:gd name="T40" fmla="*/ 10 w 29"/>
                <a:gd name="T41" fmla="*/ 17 h 29"/>
                <a:gd name="T42" fmla="*/ 10 w 29"/>
                <a:gd name="T43" fmla="*/ 22 h 29"/>
                <a:gd name="T44" fmla="*/ 7 w 29"/>
                <a:gd name="T45" fmla="*/ 22 h 29"/>
                <a:gd name="T46" fmla="*/ 7 w 29"/>
                <a:gd name="T47" fmla="*/ 8 h 29"/>
                <a:gd name="T48" fmla="*/ 18 w 29"/>
                <a:gd name="T49" fmla="*/ 8 h 29"/>
                <a:gd name="T50" fmla="*/ 22 w 29"/>
                <a:gd name="T51" fmla="*/ 12 h 29"/>
                <a:gd name="T52" fmla="*/ 19 w 29"/>
                <a:gd name="T5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3" y="15"/>
                  </a:moveTo>
                  <a:cubicBezTo>
                    <a:pt x="3" y="8"/>
                    <a:pt x="8" y="3"/>
                    <a:pt x="15" y="3"/>
                  </a:cubicBezTo>
                  <a:cubicBezTo>
                    <a:pt x="21" y="3"/>
                    <a:pt x="26" y="8"/>
                    <a:pt x="26" y="15"/>
                  </a:cubicBezTo>
                  <a:cubicBezTo>
                    <a:pt x="26" y="21"/>
                    <a:pt x="21" y="27"/>
                    <a:pt x="15" y="27"/>
                  </a:cubicBezTo>
                  <a:cubicBezTo>
                    <a:pt x="8" y="27"/>
                    <a:pt x="3" y="21"/>
                    <a:pt x="3" y="15"/>
                  </a:cubicBezTo>
                  <a:moveTo>
                    <a:pt x="0" y="15"/>
                  </a:moveTo>
                  <a:cubicBezTo>
                    <a:pt x="0" y="7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moveTo>
                    <a:pt x="10" y="10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20" y="13"/>
                    <a:pt x="20" y="12"/>
                  </a:cubicBezTo>
                  <a:cubicBezTo>
                    <a:pt x="20" y="11"/>
                    <a:pt x="19" y="10"/>
                    <a:pt x="18" y="10"/>
                  </a:cubicBezTo>
                  <a:lnTo>
                    <a:pt x="10" y="10"/>
                  </a:lnTo>
                  <a:close/>
                  <a:moveTo>
                    <a:pt x="19" y="16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2" y="12"/>
                  </a:cubicBezTo>
                  <a:cubicBezTo>
                    <a:pt x="22" y="14"/>
                    <a:pt x="21" y="16"/>
                    <a:pt x="19" y="16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7435850" y="519113"/>
              <a:ext cx="349250" cy="306388"/>
            </a:xfrm>
            <a:custGeom>
              <a:avLst/>
              <a:gdLst>
                <a:gd name="T0" fmla="*/ 108 w 220"/>
                <a:gd name="T1" fmla="*/ 38 h 193"/>
                <a:gd name="T2" fmla="*/ 143 w 220"/>
                <a:gd name="T3" fmla="*/ 117 h 193"/>
                <a:gd name="T4" fmla="*/ 74 w 220"/>
                <a:gd name="T5" fmla="*/ 117 h 193"/>
                <a:gd name="T6" fmla="*/ 108 w 220"/>
                <a:gd name="T7" fmla="*/ 38 h 193"/>
                <a:gd name="T8" fmla="*/ 130 w 220"/>
                <a:gd name="T9" fmla="*/ 0 h 193"/>
                <a:gd name="T10" fmla="*/ 220 w 220"/>
                <a:gd name="T11" fmla="*/ 193 h 193"/>
                <a:gd name="T12" fmla="*/ 180 w 220"/>
                <a:gd name="T13" fmla="*/ 193 h 193"/>
                <a:gd name="T14" fmla="*/ 159 w 220"/>
                <a:gd name="T15" fmla="*/ 152 h 193"/>
                <a:gd name="T16" fmla="*/ 58 w 220"/>
                <a:gd name="T17" fmla="*/ 152 h 193"/>
                <a:gd name="T18" fmla="*/ 39 w 220"/>
                <a:gd name="T19" fmla="*/ 193 h 193"/>
                <a:gd name="T20" fmla="*/ 0 w 220"/>
                <a:gd name="T21" fmla="*/ 193 h 193"/>
                <a:gd name="T22" fmla="*/ 87 w 220"/>
                <a:gd name="T23" fmla="*/ 0 h 193"/>
                <a:gd name="T24" fmla="*/ 130 w 220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193">
                  <a:moveTo>
                    <a:pt x="108" y="38"/>
                  </a:moveTo>
                  <a:lnTo>
                    <a:pt x="143" y="117"/>
                  </a:lnTo>
                  <a:lnTo>
                    <a:pt x="74" y="117"/>
                  </a:lnTo>
                  <a:lnTo>
                    <a:pt x="108" y="38"/>
                  </a:lnTo>
                  <a:close/>
                  <a:moveTo>
                    <a:pt x="130" y="0"/>
                  </a:moveTo>
                  <a:lnTo>
                    <a:pt x="220" y="193"/>
                  </a:lnTo>
                  <a:lnTo>
                    <a:pt x="180" y="193"/>
                  </a:lnTo>
                  <a:lnTo>
                    <a:pt x="159" y="152"/>
                  </a:lnTo>
                  <a:lnTo>
                    <a:pt x="58" y="152"/>
                  </a:lnTo>
                  <a:lnTo>
                    <a:pt x="39" y="193"/>
                  </a:lnTo>
                  <a:lnTo>
                    <a:pt x="0" y="193"/>
                  </a:lnTo>
                  <a:lnTo>
                    <a:pt x="87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7800975" y="519113"/>
              <a:ext cx="325437" cy="306388"/>
            </a:xfrm>
            <a:custGeom>
              <a:avLst/>
              <a:gdLst>
                <a:gd name="T0" fmla="*/ 60 w 77"/>
                <a:gd name="T1" fmla="*/ 47 h 71"/>
                <a:gd name="T2" fmla="*/ 76 w 77"/>
                <a:gd name="T3" fmla="*/ 71 h 71"/>
                <a:gd name="T4" fmla="*/ 60 w 77"/>
                <a:gd name="T5" fmla="*/ 71 h 71"/>
                <a:gd name="T6" fmla="*/ 45 w 77"/>
                <a:gd name="T7" fmla="*/ 48 h 71"/>
                <a:gd name="T8" fmla="*/ 14 w 77"/>
                <a:gd name="T9" fmla="*/ 48 h 71"/>
                <a:gd name="T10" fmla="*/ 14 w 77"/>
                <a:gd name="T11" fmla="*/ 71 h 71"/>
                <a:gd name="T12" fmla="*/ 0 w 77"/>
                <a:gd name="T13" fmla="*/ 71 h 71"/>
                <a:gd name="T14" fmla="*/ 0 w 77"/>
                <a:gd name="T15" fmla="*/ 0 h 71"/>
                <a:gd name="T16" fmla="*/ 52 w 77"/>
                <a:gd name="T17" fmla="*/ 0 h 71"/>
                <a:gd name="T18" fmla="*/ 77 w 77"/>
                <a:gd name="T19" fmla="*/ 24 h 71"/>
                <a:gd name="T20" fmla="*/ 60 w 77"/>
                <a:gd name="T21" fmla="*/ 47 h 71"/>
                <a:gd name="T22" fmla="*/ 14 w 77"/>
                <a:gd name="T23" fmla="*/ 13 h 71"/>
                <a:gd name="T24" fmla="*/ 14 w 77"/>
                <a:gd name="T25" fmla="*/ 34 h 71"/>
                <a:gd name="T26" fmla="*/ 52 w 77"/>
                <a:gd name="T27" fmla="*/ 34 h 71"/>
                <a:gd name="T28" fmla="*/ 63 w 77"/>
                <a:gd name="T29" fmla="*/ 24 h 71"/>
                <a:gd name="T30" fmla="*/ 52 w 77"/>
                <a:gd name="T31" fmla="*/ 13 h 71"/>
                <a:gd name="T32" fmla="*/ 14 w 77"/>
                <a:gd name="T33" fmla="*/ 1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1">
                  <a:moveTo>
                    <a:pt x="60" y="47"/>
                  </a:moveTo>
                  <a:cubicBezTo>
                    <a:pt x="76" y="71"/>
                    <a:pt x="76" y="71"/>
                    <a:pt x="76" y="71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34"/>
                    <a:pt x="70" y="43"/>
                    <a:pt x="60" y="47"/>
                  </a:cubicBezTo>
                  <a:moveTo>
                    <a:pt x="14" y="13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8" y="34"/>
                    <a:pt x="63" y="29"/>
                    <a:pt x="63" y="24"/>
                  </a:cubicBezTo>
                  <a:cubicBezTo>
                    <a:pt x="63" y="18"/>
                    <a:pt x="58" y="13"/>
                    <a:pt x="52" y="13"/>
                  </a:cubicBezTo>
                  <a:lnTo>
                    <a:pt x="14" y="13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7" name="Freeform 14"/>
            <p:cNvSpPr>
              <a:spLocks noEditPoints="1"/>
            </p:cNvSpPr>
            <p:nvPr userDrawn="1"/>
          </p:nvSpPr>
          <p:spPr bwMode="auto">
            <a:xfrm>
              <a:off x="10953750" y="519113"/>
              <a:ext cx="323850" cy="306388"/>
            </a:xfrm>
            <a:custGeom>
              <a:avLst/>
              <a:gdLst>
                <a:gd name="T0" fmla="*/ 14 w 77"/>
                <a:gd name="T1" fmla="*/ 13 h 71"/>
                <a:gd name="T2" fmla="*/ 14 w 77"/>
                <a:gd name="T3" fmla="*/ 34 h 71"/>
                <a:gd name="T4" fmla="*/ 52 w 77"/>
                <a:gd name="T5" fmla="*/ 34 h 71"/>
                <a:gd name="T6" fmla="*/ 63 w 77"/>
                <a:gd name="T7" fmla="*/ 24 h 71"/>
                <a:gd name="T8" fmla="*/ 52 w 77"/>
                <a:gd name="T9" fmla="*/ 13 h 71"/>
                <a:gd name="T10" fmla="*/ 14 w 77"/>
                <a:gd name="T11" fmla="*/ 13 h 71"/>
                <a:gd name="T12" fmla="*/ 60 w 77"/>
                <a:gd name="T13" fmla="*/ 46 h 71"/>
                <a:gd name="T14" fmla="*/ 76 w 77"/>
                <a:gd name="T15" fmla="*/ 71 h 71"/>
                <a:gd name="T16" fmla="*/ 59 w 77"/>
                <a:gd name="T17" fmla="*/ 71 h 71"/>
                <a:gd name="T18" fmla="*/ 44 w 77"/>
                <a:gd name="T19" fmla="*/ 47 h 71"/>
                <a:gd name="T20" fmla="*/ 14 w 77"/>
                <a:gd name="T21" fmla="*/ 47 h 71"/>
                <a:gd name="T22" fmla="*/ 14 w 77"/>
                <a:gd name="T23" fmla="*/ 71 h 71"/>
                <a:gd name="T24" fmla="*/ 0 w 77"/>
                <a:gd name="T25" fmla="*/ 71 h 71"/>
                <a:gd name="T26" fmla="*/ 0 w 77"/>
                <a:gd name="T27" fmla="*/ 0 h 71"/>
                <a:gd name="T28" fmla="*/ 52 w 77"/>
                <a:gd name="T29" fmla="*/ 0 h 71"/>
                <a:gd name="T30" fmla="*/ 77 w 77"/>
                <a:gd name="T31" fmla="*/ 24 h 71"/>
                <a:gd name="T32" fmla="*/ 60 w 77"/>
                <a:gd name="T33" fmla="*/ 4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1">
                  <a:moveTo>
                    <a:pt x="14" y="13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8" y="34"/>
                    <a:pt x="63" y="29"/>
                    <a:pt x="63" y="24"/>
                  </a:cubicBezTo>
                  <a:cubicBezTo>
                    <a:pt x="63" y="18"/>
                    <a:pt x="58" y="13"/>
                    <a:pt x="52" y="13"/>
                  </a:cubicBezTo>
                  <a:lnTo>
                    <a:pt x="14" y="13"/>
                  </a:lnTo>
                  <a:close/>
                  <a:moveTo>
                    <a:pt x="60" y="46"/>
                  </a:moveTo>
                  <a:cubicBezTo>
                    <a:pt x="76" y="71"/>
                    <a:pt x="76" y="71"/>
                    <a:pt x="76" y="7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34"/>
                    <a:pt x="70" y="43"/>
                    <a:pt x="60" y="46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8134350" y="519113"/>
              <a:ext cx="244475" cy="306388"/>
            </a:xfrm>
            <a:custGeom>
              <a:avLst/>
              <a:gdLst>
                <a:gd name="T0" fmla="*/ 20 w 58"/>
                <a:gd name="T1" fmla="*/ 71 h 71"/>
                <a:gd name="T2" fmla="*/ 0 w 58"/>
                <a:gd name="T3" fmla="*/ 57 h 71"/>
                <a:gd name="T4" fmla="*/ 13 w 58"/>
                <a:gd name="T5" fmla="*/ 52 h 71"/>
                <a:gd name="T6" fmla="*/ 20 w 58"/>
                <a:gd name="T7" fmla="*/ 58 h 71"/>
                <a:gd name="T8" fmla="*/ 37 w 58"/>
                <a:gd name="T9" fmla="*/ 58 h 71"/>
                <a:gd name="T10" fmla="*/ 44 w 58"/>
                <a:gd name="T11" fmla="*/ 52 h 71"/>
                <a:gd name="T12" fmla="*/ 44 w 58"/>
                <a:gd name="T13" fmla="*/ 0 h 71"/>
                <a:gd name="T14" fmla="*/ 58 w 58"/>
                <a:gd name="T15" fmla="*/ 0 h 71"/>
                <a:gd name="T16" fmla="*/ 58 w 58"/>
                <a:gd name="T17" fmla="*/ 52 h 71"/>
                <a:gd name="T18" fmla="*/ 37 w 58"/>
                <a:gd name="T19" fmla="*/ 71 h 71"/>
                <a:gd name="T20" fmla="*/ 20 w 58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71">
                  <a:moveTo>
                    <a:pt x="20" y="71"/>
                  </a:moveTo>
                  <a:cubicBezTo>
                    <a:pt x="11" y="71"/>
                    <a:pt x="3" y="65"/>
                    <a:pt x="0" y="57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5"/>
                    <a:pt x="16" y="58"/>
                    <a:pt x="20" y="58"/>
                  </a:cubicBezTo>
                  <a:cubicBezTo>
                    <a:pt x="20" y="58"/>
                    <a:pt x="35" y="58"/>
                    <a:pt x="37" y="58"/>
                  </a:cubicBezTo>
                  <a:cubicBezTo>
                    <a:pt x="41" y="58"/>
                    <a:pt x="44" y="55"/>
                    <a:pt x="44" y="5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62"/>
                    <a:pt x="49" y="71"/>
                    <a:pt x="37" y="71"/>
                  </a:cubicBezTo>
                  <a:lnTo>
                    <a:pt x="20" y="71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8421688" y="519113"/>
              <a:ext cx="306387" cy="306388"/>
            </a:xfrm>
            <a:custGeom>
              <a:avLst/>
              <a:gdLst>
                <a:gd name="T0" fmla="*/ 73 w 73"/>
                <a:gd name="T1" fmla="*/ 52 h 71"/>
                <a:gd name="T2" fmla="*/ 53 w 73"/>
                <a:gd name="T3" fmla="*/ 71 h 71"/>
                <a:gd name="T4" fmla="*/ 20 w 73"/>
                <a:gd name="T5" fmla="*/ 71 h 71"/>
                <a:gd name="T6" fmla="*/ 0 w 73"/>
                <a:gd name="T7" fmla="*/ 52 h 71"/>
                <a:gd name="T8" fmla="*/ 0 w 73"/>
                <a:gd name="T9" fmla="*/ 0 h 71"/>
                <a:gd name="T10" fmla="*/ 14 w 73"/>
                <a:gd name="T11" fmla="*/ 0 h 71"/>
                <a:gd name="T12" fmla="*/ 14 w 73"/>
                <a:gd name="T13" fmla="*/ 52 h 71"/>
                <a:gd name="T14" fmla="*/ 20 w 73"/>
                <a:gd name="T15" fmla="*/ 58 h 71"/>
                <a:gd name="T16" fmla="*/ 52 w 73"/>
                <a:gd name="T17" fmla="*/ 58 h 71"/>
                <a:gd name="T18" fmla="*/ 59 w 73"/>
                <a:gd name="T19" fmla="*/ 52 h 71"/>
                <a:gd name="T20" fmla="*/ 59 w 73"/>
                <a:gd name="T21" fmla="*/ 0 h 71"/>
                <a:gd name="T22" fmla="*/ 73 w 73"/>
                <a:gd name="T23" fmla="*/ 0 h 71"/>
                <a:gd name="T24" fmla="*/ 73 w 73"/>
                <a:gd name="T25" fmla="*/ 5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71">
                  <a:moveTo>
                    <a:pt x="73" y="52"/>
                  </a:moveTo>
                  <a:cubicBezTo>
                    <a:pt x="73" y="63"/>
                    <a:pt x="64" y="71"/>
                    <a:pt x="53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9" y="71"/>
                    <a:pt x="0" y="63"/>
                    <a:pt x="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5"/>
                    <a:pt x="17" y="58"/>
                    <a:pt x="2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6" y="58"/>
                    <a:pt x="59" y="55"/>
                    <a:pt x="59" y="5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52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8969375" y="519113"/>
              <a:ext cx="295275" cy="306388"/>
            </a:xfrm>
            <a:custGeom>
              <a:avLst/>
              <a:gdLst>
                <a:gd name="T0" fmla="*/ 186 w 186"/>
                <a:gd name="T1" fmla="*/ 35 h 193"/>
                <a:gd name="T2" fmla="*/ 37 w 186"/>
                <a:gd name="T3" fmla="*/ 35 h 193"/>
                <a:gd name="T4" fmla="*/ 37 w 186"/>
                <a:gd name="T5" fmla="*/ 79 h 193"/>
                <a:gd name="T6" fmla="*/ 151 w 186"/>
                <a:gd name="T7" fmla="*/ 79 h 193"/>
                <a:gd name="T8" fmla="*/ 151 w 186"/>
                <a:gd name="T9" fmla="*/ 114 h 193"/>
                <a:gd name="T10" fmla="*/ 37 w 186"/>
                <a:gd name="T11" fmla="*/ 114 h 193"/>
                <a:gd name="T12" fmla="*/ 37 w 186"/>
                <a:gd name="T13" fmla="*/ 157 h 193"/>
                <a:gd name="T14" fmla="*/ 186 w 186"/>
                <a:gd name="T15" fmla="*/ 157 h 193"/>
                <a:gd name="T16" fmla="*/ 186 w 186"/>
                <a:gd name="T17" fmla="*/ 193 h 193"/>
                <a:gd name="T18" fmla="*/ 0 w 186"/>
                <a:gd name="T19" fmla="*/ 193 h 193"/>
                <a:gd name="T20" fmla="*/ 0 w 186"/>
                <a:gd name="T21" fmla="*/ 0 h 193"/>
                <a:gd name="T22" fmla="*/ 183 w 186"/>
                <a:gd name="T23" fmla="*/ 0 h 193"/>
                <a:gd name="T24" fmla="*/ 186 w 186"/>
                <a:gd name="T25" fmla="*/ 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93">
                  <a:moveTo>
                    <a:pt x="186" y="35"/>
                  </a:moveTo>
                  <a:lnTo>
                    <a:pt x="37" y="35"/>
                  </a:lnTo>
                  <a:lnTo>
                    <a:pt x="37" y="79"/>
                  </a:lnTo>
                  <a:lnTo>
                    <a:pt x="151" y="79"/>
                  </a:lnTo>
                  <a:lnTo>
                    <a:pt x="151" y="114"/>
                  </a:lnTo>
                  <a:lnTo>
                    <a:pt x="37" y="114"/>
                  </a:lnTo>
                  <a:lnTo>
                    <a:pt x="37" y="157"/>
                  </a:lnTo>
                  <a:lnTo>
                    <a:pt x="186" y="157"/>
                  </a:lnTo>
                  <a:lnTo>
                    <a:pt x="186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86" y="35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7110413" y="519113"/>
              <a:ext cx="303212" cy="306388"/>
            </a:xfrm>
            <a:custGeom>
              <a:avLst/>
              <a:gdLst>
                <a:gd name="T0" fmla="*/ 191 w 191"/>
                <a:gd name="T1" fmla="*/ 0 h 193"/>
                <a:gd name="T2" fmla="*/ 191 w 191"/>
                <a:gd name="T3" fmla="*/ 193 h 193"/>
                <a:gd name="T4" fmla="*/ 154 w 191"/>
                <a:gd name="T5" fmla="*/ 193 h 193"/>
                <a:gd name="T6" fmla="*/ 154 w 191"/>
                <a:gd name="T7" fmla="*/ 114 h 193"/>
                <a:gd name="T8" fmla="*/ 37 w 191"/>
                <a:gd name="T9" fmla="*/ 114 h 193"/>
                <a:gd name="T10" fmla="*/ 37 w 191"/>
                <a:gd name="T11" fmla="*/ 193 h 193"/>
                <a:gd name="T12" fmla="*/ 0 w 191"/>
                <a:gd name="T13" fmla="*/ 193 h 193"/>
                <a:gd name="T14" fmla="*/ 0 w 191"/>
                <a:gd name="T15" fmla="*/ 0 h 193"/>
                <a:gd name="T16" fmla="*/ 37 w 191"/>
                <a:gd name="T17" fmla="*/ 0 h 193"/>
                <a:gd name="T18" fmla="*/ 37 w 191"/>
                <a:gd name="T19" fmla="*/ 79 h 193"/>
                <a:gd name="T20" fmla="*/ 154 w 191"/>
                <a:gd name="T21" fmla="*/ 79 h 193"/>
                <a:gd name="T22" fmla="*/ 154 w 191"/>
                <a:gd name="T23" fmla="*/ 0 h 193"/>
                <a:gd name="T24" fmla="*/ 191 w 191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0"/>
                  </a:moveTo>
                  <a:lnTo>
                    <a:pt x="191" y="193"/>
                  </a:lnTo>
                  <a:lnTo>
                    <a:pt x="154" y="193"/>
                  </a:lnTo>
                  <a:lnTo>
                    <a:pt x="154" y="114"/>
                  </a:lnTo>
                  <a:lnTo>
                    <a:pt x="37" y="114"/>
                  </a:lnTo>
                  <a:lnTo>
                    <a:pt x="37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79"/>
                  </a:lnTo>
                  <a:lnTo>
                    <a:pt x="154" y="79"/>
                  </a:lnTo>
                  <a:lnTo>
                    <a:pt x="154" y="0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9583738" y="519113"/>
              <a:ext cx="295275" cy="306388"/>
            </a:xfrm>
            <a:custGeom>
              <a:avLst/>
              <a:gdLst>
                <a:gd name="T0" fmla="*/ 186 w 186"/>
                <a:gd name="T1" fmla="*/ 35 h 193"/>
                <a:gd name="T2" fmla="*/ 37 w 186"/>
                <a:gd name="T3" fmla="*/ 35 h 193"/>
                <a:gd name="T4" fmla="*/ 37 w 186"/>
                <a:gd name="T5" fmla="*/ 79 h 193"/>
                <a:gd name="T6" fmla="*/ 154 w 186"/>
                <a:gd name="T7" fmla="*/ 79 h 193"/>
                <a:gd name="T8" fmla="*/ 154 w 186"/>
                <a:gd name="T9" fmla="*/ 114 h 193"/>
                <a:gd name="T10" fmla="*/ 37 w 186"/>
                <a:gd name="T11" fmla="*/ 114 h 193"/>
                <a:gd name="T12" fmla="*/ 37 w 186"/>
                <a:gd name="T13" fmla="*/ 157 h 193"/>
                <a:gd name="T14" fmla="*/ 186 w 186"/>
                <a:gd name="T15" fmla="*/ 157 h 193"/>
                <a:gd name="T16" fmla="*/ 186 w 186"/>
                <a:gd name="T17" fmla="*/ 193 h 193"/>
                <a:gd name="T18" fmla="*/ 0 w 186"/>
                <a:gd name="T19" fmla="*/ 193 h 193"/>
                <a:gd name="T20" fmla="*/ 0 w 186"/>
                <a:gd name="T21" fmla="*/ 0 h 193"/>
                <a:gd name="T22" fmla="*/ 186 w 186"/>
                <a:gd name="T23" fmla="*/ 0 h 193"/>
                <a:gd name="T24" fmla="*/ 186 w 186"/>
                <a:gd name="T25" fmla="*/ 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93">
                  <a:moveTo>
                    <a:pt x="186" y="35"/>
                  </a:moveTo>
                  <a:lnTo>
                    <a:pt x="37" y="35"/>
                  </a:lnTo>
                  <a:lnTo>
                    <a:pt x="37" y="79"/>
                  </a:lnTo>
                  <a:lnTo>
                    <a:pt x="154" y="79"/>
                  </a:lnTo>
                  <a:lnTo>
                    <a:pt x="154" y="114"/>
                  </a:lnTo>
                  <a:lnTo>
                    <a:pt x="37" y="114"/>
                  </a:lnTo>
                  <a:lnTo>
                    <a:pt x="37" y="157"/>
                  </a:lnTo>
                  <a:lnTo>
                    <a:pt x="186" y="157"/>
                  </a:lnTo>
                  <a:lnTo>
                    <a:pt x="186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35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10607675" y="519113"/>
              <a:ext cx="295275" cy="306388"/>
            </a:xfrm>
            <a:custGeom>
              <a:avLst/>
              <a:gdLst>
                <a:gd name="T0" fmla="*/ 186 w 186"/>
                <a:gd name="T1" fmla="*/ 35 h 193"/>
                <a:gd name="T2" fmla="*/ 35 w 186"/>
                <a:gd name="T3" fmla="*/ 35 h 193"/>
                <a:gd name="T4" fmla="*/ 35 w 186"/>
                <a:gd name="T5" fmla="*/ 79 h 193"/>
                <a:gd name="T6" fmla="*/ 152 w 186"/>
                <a:gd name="T7" fmla="*/ 79 h 193"/>
                <a:gd name="T8" fmla="*/ 152 w 186"/>
                <a:gd name="T9" fmla="*/ 114 h 193"/>
                <a:gd name="T10" fmla="*/ 35 w 186"/>
                <a:gd name="T11" fmla="*/ 114 h 193"/>
                <a:gd name="T12" fmla="*/ 35 w 186"/>
                <a:gd name="T13" fmla="*/ 157 h 193"/>
                <a:gd name="T14" fmla="*/ 186 w 186"/>
                <a:gd name="T15" fmla="*/ 157 h 193"/>
                <a:gd name="T16" fmla="*/ 186 w 186"/>
                <a:gd name="T17" fmla="*/ 193 h 193"/>
                <a:gd name="T18" fmla="*/ 0 w 186"/>
                <a:gd name="T19" fmla="*/ 193 h 193"/>
                <a:gd name="T20" fmla="*/ 0 w 186"/>
                <a:gd name="T21" fmla="*/ 0 h 193"/>
                <a:gd name="T22" fmla="*/ 186 w 186"/>
                <a:gd name="T23" fmla="*/ 0 h 193"/>
                <a:gd name="T24" fmla="*/ 186 w 186"/>
                <a:gd name="T25" fmla="*/ 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93">
                  <a:moveTo>
                    <a:pt x="186" y="35"/>
                  </a:moveTo>
                  <a:lnTo>
                    <a:pt x="35" y="35"/>
                  </a:lnTo>
                  <a:lnTo>
                    <a:pt x="35" y="79"/>
                  </a:lnTo>
                  <a:lnTo>
                    <a:pt x="152" y="79"/>
                  </a:lnTo>
                  <a:lnTo>
                    <a:pt x="152" y="114"/>
                  </a:lnTo>
                  <a:lnTo>
                    <a:pt x="35" y="114"/>
                  </a:lnTo>
                  <a:lnTo>
                    <a:pt x="35" y="157"/>
                  </a:lnTo>
                  <a:lnTo>
                    <a:pt x="186" y="157"/>
                  </a:lnTo>
                  <a:lnTo>
                    <a:pt x="186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35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4" name="Freeform 21"/>
            <p:cNvSpPr>
              <a:spLocks/>
            </p:cNvSpPr>
            <p:nvPr userDrawn="1"/>
          </p:nvSpPr>
          <p:spPr bwMode="auto">
            <a:xfrm>
              <a:off x="9305925" y="519113"/>
              <a:ext cx="244475" cy="306388"/>
            </a:xfrm>
            <a:custGeom>
              <a:avLst/>
              <a:gdLst>
                <a:gd name="T0" fmla="*/ 37 w 154"/>
                <a:gd name="T1" fmla="*/ 0 h 193"/>
                <a:gd name="T2" fmla="*/ 37 w 154"/>
                <a:gd name="T3" fmla="*/ 157 h 193"/>
                <a:gd name="T4" fmla="*/ 154 w 154"/>
                <a:gd name="T5" fmla="*/ 157 h 193"/>
                <a:gd name="T6" fmla="*/ 154 w 154"/>
                <a:gd name="T7" fmla="*/ 193 h 193"/>
                <a:gd name="T8" fmla="*/ 0 w 154"/>
                <a:gd name="T9" fmla="*/ 193 h 193"/>
                <a:gd name="T10" fmla="*/ 0 w 154"/>
                <a:gd name="T11" fmla="*/ 0 h 193"/>
                <a:gd name="T12" fmla="*/ 37 w 154"/>
                <a:gd name="T1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93">
                  <a:moveTo>
                    <a:pt x="37" y="0"/>
                  </a:moveTo>
                  <a:lnTo>
                    <a:pt x="37" y="157"/>
                  </a:lnTo>
                  <a:lnTo>
                    <a:pt x="154" y="157"/>
                  </a:lnTo>
                  <a:lnTo>
                    <a:pt x="154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9921875" y="519113"/>
              <a:ext cx="344487" cy="306388"/>
            </a:xfrm>
            <a:custGeom>
              <a:avLst/>
              <a:gdLst>
                <a:gd name="T0" fmla="*/ 193 w 217"/>
                <a:gd name="T1" fmla="*/ 0 h 193"/>
                <a:gd name="T2" fmla="*/ 116 w 217"/>
                <a:gd name="T3" fmla="*/ 68 h 193"/>
                <a:gd name="T4" fmla="*/ 217 w 217"/>
                <a:gd name="T5" fmla="*/ 193 h 193"/>
                <a:gd name="T6" fmla="*/ 169 w 217"/>
                <a:gd name="T7" fmla="*/ 193 h 193"/>
                <a:gd name="T8" fmla="*/ 90 w 217"/>
                <a:gd name="T9" fmla="*/ 92 h 193"/>
                <a:gd name="T10" fmla="*/ 37 w 217"/>
                <a:gd name="T11" fmla="*/ 138 h 193"/>
                <a:gd name="T12" fmla="*/ 37 w 217"/>
                <a:gd name="T13" fmla="*/ 193 h 193"/>
                <a:gd name="T14" fmla="*/ 0 w 217"/>
                <a:gd name="T15" fmla="*/ 193 h 193"/>
                <a:gd name="T16" fmla="*/ 0 w 217"/>
                <a:gd name="T17" fmla="*/ 0 h 193"/>
                <a:gd name="T18" fmla="*/ 37 w 217"/>
                <a:gd name="T19" fmla="*/ 0 h 193"/>
                <a:gd name="T20" fmla="*/ 37 w 217"/>
                <a:gd name="T21" fmla="*/ 90 h 193"/>
                <a:gd name="T22" fmla="*/ 138 w 217"/>
                <a:gd name="T23" fmla="*/ 0 h 193"/>
                <a:gd name="T24" fmla="*/ 193 w 217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93">
                  <a:moveTo>
                    <a:pt x="193" y="0"/>
                  </a:moveTo>
                  <a:lnTo>
                    <a:pt x="116" y="68"/>
                  </a:lnTo>
                  <a:lnTo>
                    <a:pt x="217" y="193"/>
                  </a:lnTo>
                  <a:lnTo>
                    <a:pt x="169" y="193"/>
                  </a:lnTo>
                  <a:lnTo>
                    <a:pt x="90" y="92"/>
                  </a:lnTo>
                  <a:lnTo>
                    <a:pt x="37" y="138"/>
                  </a:lnTo>
                  <a:lnTo>
                    <a:pt x="37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90"/>
                  </a:lnTo>
                  <a:lnTo>
                    <a:pt x="138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10263188" y="519113"/>
              <a:ext cx="311150" cy="306388"/>
            </a:xfrm>
            <a:custGeom>
              <a:avLst/>
              <a:gdLst>
                <a:gd name="T0" fmla="*/ 196 w 196"/>
                <a:gd name="T1" fmla="*/ 0 h 193"/>
                <a:gd name="T2" fmla="*/ 196 w 196"/>
                <a:gd name="T3" fmla="*/ 35 h 193"/>
                <a:gd name="T4" fmla="*/ 116 w 196"/>
                <a:gd name="T5" fmla="*/ 35 h 193"/>
                <a:gd name="T6" fmla="*/ 116 w 196"/>
                <a:gd name="T7" fmla="*/ 193 h 193"/>
                <a:gd name="T8" fmla="*/ 79 w 196"/>
                <a:gd name="T9" fmla="*/ 193 h 193"/>
                <a:gd name="T10" fmla="*/ 79 w 196"/>
                <a:gd name="T11" fmla="*/ 35 h 193"/>
                <a:gd name="T12" fmla="*/ 0 w 196"/>
                <a:gd name="T13" fmla="*/ 35 h 193"/>
                <a:gd name="T14" fmla="*/ 0 w 196"/>
                <a:gd name="T15" fmla="*/ 0 h 193"/>
                <a:gd name="T16" fmla="*/ 196 w 196"/>
                <a:gd name="T1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93">
                  <a:moveTo>
                    <a:pt x="196" y="0"/>
                  </a:moveTo>
                  <a:lnTo>
                    <a:pt x="196" y="35"/>
                  </a:lnTo>
                  <a:lnTo>
                    <a:pt x="116" y="35"/>
                  </a:lnTo>
                  <a:lnTo>
                    <a:pt x="116" y="193"/>
                  </a:lnTo>
                  <a:lnTo>
                    <a:pt x="79" y="193"/>
                  </a:lnTo>
                  <a:lnTo>
                    <a:pt x="7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tiitel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49867" y="2155452"/>
            <a:ext cx="8652933" cy="1959349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A8EF96-FAF7-824F-A96D-0FABEEF2CC68}"/>
              </a:ext>
            </a:extLst>
          </p:cNvPr>
          <p:cNvCxnSpPr/>
          <p:nvPr userDrawn="1"/>
        </p:nvCxnSpPr>
        <p:spPr>
          <a:xfrm>
            <a:off x="1049867" y="19146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BC89DD0-86E4-5044-AE39-41F04D4ED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3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24400" y="0"/>
            <a:ext cx="7467600" cy="685800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92725" y="1635907"/>
            <a:ext cx="3557156" cy="4681766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suspendisse vestibulum </a:t>
            </a:r>
            <a:br>
              <a:rPr lang="en-US"/>
            </a:br>
            <a:r>
              <a:rPr lang="en-US"/>
              <a:t>sapien quis 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17942" y="446510"/>
            <a:ext cx="1905451" cy="220768"/>
            <a:chOff x="6254751" y="377826"/>
            <a:chExt cx="5124449" cy="593725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6369050" y="377826"/>
              <a:ext cx="581025" cy="593725"/>
            </a:xfrm>
            <a:custGeom>
              <a:avLst/>
              <a:gdLst>
                <a:gd name="T0" fmla="*/ 0 w 138"/>
                <a:gd name="T1" fmla="*/ 69 h 138"/>
                <a:gd name="T2" fmla="*/ 69 w 138"/>
                <a:gd name="T3" fmla="*/ 0 h 138"/>
                <a:gd name="T4" fmla="*/ 138 w 138"/>
                <a:gd name="T5" fmla="*/ 69 h 138"/>
                <a:gd name="T6" fmla="*/ 69 w 138"/>
                <a:gd name="T7" fmla="*/ 138 h 138"/>
                <a:gd name="T8" fmla="*/ 0 w 138"/>
                <a:gd name="T9" fmla="*/ 69 h 138"/>
                <a:gd name="T10" fmla="*/ 13 w 138"/>
                <a:gd name="T11" fmla="*/ 69 h 138"/>
                <a:gd name="T12" fmla="*/ 69 w 138"/>
                <a:gd name="T13" fmla="*/ 12 h 138"/>
                <a:gd name="T14" fmla="*/ 125 w 138"/>
                <a:gd name="T15" fmla="*/ 69 h 138"/>
                <a:gd name="T16" fmla="*/ 123 w 138"/>
                <a:gd name="T17" fmla="*/ 81 h 138"/>
                <a:gd name="T18" fmla="*/ 68 w 138"/>
                <a:gd name="T19" fmla="*/ 40 h 138"/>
                <a:gd name="T20" fmla="*/ 14 w 138"/>
                <a:gd name="T21" fmla="*/ 81 h 138"/>
                <a:gd name="T22" fmla="*/ 13 w 138"/>
                <a:gd name="T23" fmla="*/ 69 h 138"/>
                <a:gd name="T24" fmla="*/ 122 w 138"/>
                <a:gd name="T25" fmla="*/ 86 h 138"/>
                <a:gd name="T26" fmla="*/ 69 w 138"/>
                <a:gd name="T27" fmla="*/ 125 h 138"/>
                <a:gd name="T28" fmla="*/ 15 w 138"/>
                <a:gd name="T29" fmla="*/ 86 h 138"/>
                <a:gd name="T30" fmla="*/ 68 w 138"/>
                <a:gd name="T31" fmla="*/ 66 h 138"/>
                <a:gd name="T32" fmla="*/ 122 w 138"/>
                <a:gd name="T33" fmla="*/ 8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138">
                  <a:moveTo>
                    <a:pt x="0" y="69"/>
                  </a:move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moveTo>
                    <a:pt x="13" y="69"/>
                  </a:moveTo>
                  <a:cubicBezTo>
                    <a:pt x="13" y="38"/>
                    <a:pt x="38" y="12"/>
                    <a:pt x="69" y="12"/>
                  </a:cubicBezTo>
                  <a:cubicBezTo>
                    <a:pt x="100" y="12"/>
                    <a:pt x="125" y="38"/>
                    <a:pt x="125" y="69"/>
                  </a:cubicBezTo>
                  <a:cubicBezTo>
                    <a:pt x="125" y="73"/>
                    <a:pt x="124" y="77"/>
                    <a:pt x="123" y="81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3" y="77"/>
                    <a:pt x="13" y="73"/>
                    <a:pt x="13" y="69"/>
                  </a:cubicBezTo>
                  <a:moveTo>
                    <a:pt x="122" y="86"/>
                  </a:moveTo>
                  <a:cubicBezTo>
                    <a:pt x="115" y="108"/>
                    <a:pt x="94" y="125"/>
                    <a:pt x="69" y="125"/>
                  </a:cubicBezTo>
                  <a:cubicBezTo>
                    <a:pt x="44" y="125"/>
                    <a:pt x="22" y="108"/>
                    <a:pt x="15" y="8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122" y="86"/>
                    <a:pt x="122" y="86"/>
                    <a:pt x="122" y="86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6254751" y="381001"/>
              <a:ext cx="249237" cy="52388"/>
            </a:xfrm>
            <a:custGeom>
              <a:avLst/>
              <a:gdLst>
                <a:gd name="T0" fmla="*/ 59 w 59"/>
                <a:gd name="T1" fmla="*/ 0 h 12"/>
                <a:gd name="T2" fmla="*/ 0 w 59"/>
                <a:gd name="T3" fmla="*/ 0 h 12"/>
                <a:gd name="T4" fmla="*/ 0 w 59"/>
                <a:gd name="T5" fmla="*/ 12 h 12"/>
                <a:gd name="T6" fmla="*/ 41 w 59"/>
                <a:gd name="T7" fmla="*/ 12 h 12"/>
                <a:gd name="T8" fmla="*/ 59 w 5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2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6" y="7"/>
                    <a:pt x="53" y="3"/>
                    <a:pt x="59" y="0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807200" y="381001"/>
              <a:ext cx="4572000" cy="52388"/>
            </a:xfrm>
            <a:custGeom>
              <a:avLst/>
              <a:gdLst>
                <a:gd name="T0" fmla="*/ 1085 w 1085"/>
                <a:gd name="T1" fmla="*/ 12 h 12"/>
                <a:gd name="T2" fmla="*/ 1085 w 1085"/>
                <a:gd name="T3" fmla="*/ 0 h 12"/>
                <a:gd name="T4" fmla="*/ 0 w 1085"/>
                <a:gd name="T5" fmla="*/ 0 h 12"/>
                <a:gd name="T6" fmla="*/ 18 w 1085"/>
                <a:gd name="T7" fmla="*/ 12 h 12"/>
                <a:gd name="T8" fmla="*/ 1085 w 108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5" h="12">
                  <a:moveTo>
                    <a:pt x="1085" y="12"/>
                  </a:moveTo>
                  <a:cubicBezTo>
                    <a:pt x="1085" y="0"/>
                    <a:pt x="1085" y="0"/>
                    <a:pt x="10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3"/>
                    <a:pt x="13" y="7"/>
                    <a:pt x="18" y="12"/>
                  </a:cubicBezTo>
                  <a:lnTo>
                    <a:pt x="1085" y="12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6254751" y="911226"/>
              <a:ext cx="249237" cy="55563"/>
            </a:xfrm>
            <a:custGeom>
              <a:avLst/>
              <a:gdLst>
                <a:gd name="T0" fmla="*/ 59 w 59"/>
                <a:gd name="T1" fmla="*/ 13 h 13"/>
                <a:gd name="T2" fmla="*/ 0 w 59"/>
                <a:gd name="T3" fmla="*/ 13 h 13"/>
                <a:gd name="T4" fmla="*/ 0 w 59"/>
                <a:gd name="T5" fmla="*/ 0 h 13"/>
                <a:gd name="T6" fmla="*/ 41 w 59"/>
                <a:gd name="T7" fmla="*/ 0 h 13"/>
                <a:gd name="T8" fmla="*/ 59 w 5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3">
                  <a:moveTo>
                    <a:pt x="59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5"/>
                    <a:pt x="53" y="9"/>
                    <a:pt x="59" y="13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6807200" y="911226"/>
              <a:ext cx="4572000" cy="55563"/>
            </a:xfrm>
            <a:custGeom>
              <a:avLst/>
              <a:gdLst>
                <a:gd name="T0" fmla="*/ 1085 w 1085"/>
                <a:gd name="T1" fmla="*/ 0 h 13"/>
                <a:gd name="T2" fmla="*/ 1085 w 1085"/>
                <a:gd name="T3" fmla="*/ 13 h 13"/>
                <a:gd name="T4" fmla="*/ 0 w 1085"/>
                <a:gd name="T5" fmla="*/ 13 h 13"/>
                <a:gd name="T6" fmla="*/ 18 w 1085"/>
                <a:gd name="T7" fmla="*/ 0 h 13"/>
                <a:gd name="T8" fmla="*/ 1085 w 108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5" h="13">
                  <a:moveTo>
                    <a:pt x="1085" y="0"/>
                  </a:moveTo>
                  <a:cubicBezTo>
                    <a:pt x="1085" y="13"/>
                    <a:pt x="1085" y="13"/>
                    <a:pt x="108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7" y="9"/>
                    <a:pt x="13" y="5"/>
                    <a:pt x="18" y="0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11256963" y="682626"/>
              <a:ext cx="122237" cy="125413"/>
            </a:xfrm>
            <a:custGeom>
              <a:avLst/>
              <a:gdLst>
                <a:gd name="T0" fmla="*/ 3 w 29"/>
                <a:gd name="T1" fmla="*/ 15 h 29"/>
                <a:gd name="T2" fmla="*/ 15 w 29"/>
                <a:gd name="T3" fmla="*/ 3 h 29"/>
                <a:gd name="T4" fmla="*/ 26 w 29"/>
                <a:gd name="T5" fmla="*/ 15 h 29"/>
                <a:gd name="T6" fmla="*/ 15 w 29"/>
                <a:gd name="T7" fmla="*/ 27 h 29"/>
                <a:gd name="T8" fmla="*/ 3 w 29"/>
                <a:gd name="T9" fmla="*/ 15 h 29"/>
                <a:gd name="T10" fmla="*/ 0 w 29"/>
                <a:gd name="T11" fmla="*/ 15 h 29"/>
                <a:gd name="T12" fmla="*/ 15 w 29"/>
                <a:gd name="T13" fmla="*/ 0 h 29"/>
                <a:gd name="T14" fmla="*/ 29 w 29"/>
                <a:gd name="T15" fmla="*/ 15 h 29"/>
                <a:gd name="T16" fmla="*/ 15 w 29"/>
                <a:gd name="T17" fmla="*/ 29 h 29"/>
                <a:gd name="T18" fmla="*/ 0 w 29"/>
                <a:gd name="T19" fmla="*/ 15 h 29"/>
                <a:gd name="T20" fmla="*/ 10 w 29"/>
                <a:gd name="T21" fmla="*/ 10 h 29"/>
                <a:gd name="T22" fmla="*/ 10 w 29"/>
                <a:gd name="T23" fmla="*/ 14 h 29"/>
                <a:gd name="T24" fmla="*/ 18 w 29"/>
                <a:gd name="T25" fmla="*/ 14 h 29"/>
                <a:gd name="T26" fmla="*/ 20 w 29"/>
                <a:gd name="T27" fmla="*/ 12 h 29"/>
                <a:gd name="T28" fmla="*/ 18 w 29"/>
                <a:gd name="T29" fmla="*/ 10 h 29"/>
                <a:gd name="T30" fmla="*/ 10 w 29"/>
                <a:gd name="T31" fmla="*/ 10 h 29"/>
                <a:gd name="T32" fmla="*/ 19 w 29"/>
                <a:gd name="T33" fmla="*/ 16 h 29"/>
                <a:gd name="T34" fmla="*/ 22 w 29"/>
                <a:gd name="T35" fmla="*/ 22 h 29"/>
                <a:gd name="T36" fmla="*/ 19 w 29"/>
                <a:gd name="T37" fmla="*/ 22 h 29"/>
                <a:gd name="T38" fmla="*/ 16 w 29"/>
                <a:gd name="T39" fmla="*/ 17 h 29"/>
                <a:gd name="T40" fmla="*/ 10 w 29"/>
                <a:gd name="T41" fmla="*/ 17 h 29"/>
                <a:gd name="T42" fmla="*/ 10 w 29"/>
                <a:gd name="T43" fmla="*/ 22 h 29"/>
                <a:gd name="T44" fmla="*/ 7 w 29"/>
                <a:gd name="T45" fmla="*/ 22 h 29"/>
                <a:gd name="T46" fmla="*/ 7 w 29"/>
                <a:gd name="T47" fmla="*/ 8 h 29"/>
                <a:gd name="T48" fmla="*/ 18 w 29"/>
                <a:gd name="T49" fmla="*/ 8 h 29"/>
                <a:gd name="T50" fmla="*/ 22 w 29"/>
                <a:gd name="T51" fmla="*/ 12 h 29"/>
                <a:gd name="T52" fmla="*/ 19 w 29"/>
                <a:gd name="T5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3" y="15"/>
                  </a:moveTo>
                  <a:cubicBezTo>
                    <a:pt x="3" y="8"/>
                    <a:pt x="8" y="3"/>
                    <a:pt x="15" y="3"/>
                  </a:cubicBezTo>
                  <a:cubicBezTo>
                    <a:pt x="21" y="3"/>
                    <a:pt x="26" y="8"/>
                    <a:pt x="26" y="15"/>
                  </a:cubicBezTo>
                  <a:cubicBezTo>
                    <a:pt x="26" y="21"/>
                    <a:pt x="21" y="27"/>
                    <a:pt x="15" y="27"/>
                  </a:cubicBezTo>
                  <a:cubicBezTo>
                    <a:pt x="8" y="27"/>
                    <a:pt x="3" y="21"/>
                    <a:pt x="3" y="15"/>
                  </a:cubicBezTo>
                  <a:moveTo>
                    <a:pt x="0" y="15"/>
                  </a:moveTo>
                  <a:cubicBezTo>
                    <a:pt x="0" y="7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moveTo>
                    <a:pt x="10" y="10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20" y="13"/>
                    <a:pt x="20" y="12"/>
                  </a:cubicBezTo>
                  <a:cubicBezTo>
                    <a:pt x="20" y="11"/>
                    <a:pt x="19" y="10"/>
                    <a:pt x="18" y="10"/>
                  </a:cubicBezTo>
                  <a:lnTo>
                    <a:pt x="10" y="10"/>
                  </a:lnTo>
                  <a:close/>
                  <a:moveTo>
                    <a:pt x="19" y="16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2" y="12"/>
                  </a:cubicBezTo>
                  <a:cubicBezTo>
                    <a:pt x="22" y="14"/>
                    <a:pt x="21" y="16"/>
                    <a:pt x="19" y="16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7435850" y="519113"/>
              <a:ext cx="349250" cy="306388"/>
            </a:xfrm>
            <a:custGeom>
              <a:avLst/>
              <a:gdLst>
                <a:gd name="T0" fmla="*/ 108 w 220"/>
                <a:gd name="T1" fmla="*/ 38 h 193"/>
                <a:gd name="T2" fmla="*/ 143 w 220"/>
                <a:gd name="T3" fmla="*/ 117 h 193"/>
                <a:gd name="T4" fmla="*/ 74 w 220"/>
                <a:gd name="T5" fmla="*/ 117 h 193"/>
                <a:gd name="T6" fmla="*/ 108 w 220"/>
                <a:gd name="T7" fmla="*/ 38 h 193"/>
                <a:gd name="T8" fmla="*/ 130 w 220"/>
                <a:gd name="T9" fmla="*/ 0 h 193"/>
                <a:gd name="T10" fmla="*/ 220 w 220"/>
                <a:gd name="T11" fmla="*/ 193 h 193"/>
                <a:gd name="T12" fmla="*/ 180 w 220"/>
                <a:gd name="T13" fmla="*/ 193 h 193"/>
                <a:gd name="T14" fmla="*/ 159 w 220"/>
                <a:gd name="T15" fmla="*/ 152 h 193"/>
                <a:gd name="T16" fmla="*/ 58 w 220"/>
                <a:gd name="T17" fmla="*/ 152 h 193"/>
                <a:gd name="T18" fmla="*/ 39 w 220"/>
                <a:gd name="T19" fmla="*/ 193 h 193"/>
                <a:gd name="T20" fmla="*/ 0 w 220"/>
                <a:gd name="T21" fmla="*/ 193 h 193"/>
                <a:gd name="T22" fmla="*/ 87 w 220"/>
                <a:gd name="T23" fmla="*/ 0 h 193"/>
                <a:gd name="T24" fmla="*/ 130 w 220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193">
                  <a:moveTo>
                    <a:pt x="108" y="38"/>
                  </a:moveTo>
                  <a:lnTo>
                    <a:pt x="143" y="117"/>
                  </a:lnTo>
                  <a:lnTo>
                    <a:pt x="74" y="117"/>
                  </a:lnTo>
                  <a:lnTo>
                    <a:pt x="108" y="38"/>
                  </a:lnTo>
                  <a:close/>
                  <a:moveTo>
                    <a:pt x="130" y="0"/>
                  </a:moveTo>
                  <a:lnTo>
                    <a:pt x="220" y="193"/>
                  </a:lnTo>
                  <a:lnTo>
                    <a:pt x="180" y="193"/>
                  </a:lnTo>
                  <a:lnTo>
                    <a:pt x="159" y="152"/>
                  </a:lnTo>
                  <a:lnTo>
                    <a:pt x="58" y="152"/>
                  </a:lnTo>
                  <a:lnTo>
                    <a:pt x="39" y="193"/>
                  </a:lnTo>
                  <a:lnTo>
                    <a:pt x="0" y="193"/>
                  </a:lnTo>
                  <a:lnTo>
                    <a:pt x="87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7800975" y="519113"/>
              <a:ext cx="325437" cy="306388"/>
            </a:xfrm>
            <a:custGeom>
              <a:avLst/>
              <a:gdLst>
                <a:gd name="T0" fmla="*/ 60 w 77"/>
                <a:gd name="T1" fmla="*/ 47 h 71"/>
                <a:gd name="T2" fmla="*/ 76 w 77"/>
                <a:gd name="T3" fmla="*/ 71 h 71"/>
                <a:gd name="T4" fmla="*/ 60 w 77"/>
                <a:gd name="T5" fmla="*/ 71 h 71"/>
                <a:gd name="T6" fmla="*/ 45 w 77"/>
                <a:gd name="T7" fmla="*/ 48 h 71"/>
                <a:gd name="T8" fmla="*/ 14 w 77"/>
                <a:gd name="T9" fmla="*/ 48 h 71"/>
                <a:gd name="T10" fmla="*/ 14 w 77"/>
                <a:gd name="T11" fmla="*/ 71 h 71"/>
                <a:gd name="T12" fmla="*/ 0 w 77"/>
                <a:gd name="T13" fmla="*/ 71 h 71"/>
                <a:gd name="T14" fmla="*/ 0 w 77"/>
                <a:gd name="T15" fmla="*/ 0 h 71"/>
                <a:gd name="T16" fmla="*/ 52 w 77"/>
                <a:gd name="T17" fmla="*/ 0 h 71"/>
                <a:gd name="T18" fmla="*/ 77 w 77"/>
                <a:gd name="T19" fmla="*/ 24 h 71"/>
                <a:gd name="T20" fmla="*/ 60 w 77"/>
                <a:gd name="T21" fmla="*/ 47 h 71"/>
                <a:gd name="T22" fmla="*/ 14 w 77"/>
                <a:gd name="T23" fmla="*/ 13 h 71"/>
                <a:gd name="T24" fmla="*/ 14 w 77"/>
                <a:gd name="T25" fmla="*/ 34 h 71"/>
                <a:gd name="T26" fmla="*/ 52 w 77"/>
                <a:gd name="T27" fmla="*/ 34 h 71"/>
                <a:gd name="T28" fmla="*/ 63 w 77"/>
                <a:gd name="T29" fmla="*/ 24 h 71"/>
                <a:gd name="T30" fmla="*/ 52 w 77"/>
                <a:gd name="T31" fmla="*/ 13 h 71"/>
                <a:gd name="T32" fmla="*/ 14 w 77"/>
                <a:gd name="T33" fmla="*/ 1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1">
                  <a:moveTo>
                    <a:pt x="60" y="47"/>
                  </a:moveTo>
                  <a:cubicBezTo>
                    <a:pt x="76" y="71"/>
                    <a:pt x="76" y="71"/>
                    <a:pt x="76" y="71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34"/>
                    <a:pt x="70" y="43"/>
                    <a:pt x="60" y="47"/>
                  </a:cubicBezTo>
                  <a:moveTo>
                    <a:pt x="14" y="13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8" y="34"/>
                    <a:pt x="63" y="29"/>
                    <a:pt x="63" y="24"/>
                  </a:cubicBezTo>
                  <a:cubicBezTo>
                    <a:pt x="63" y="18"/>
                    <a:pt x="58" y="13"/>
                    <a:pt x="52" y="13"/>
                  </a:cubicBezTo>
                  <a:lnTo>
                    <a:pt x="14" y="13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6" name="Freeform 14"/>
            <p:cNvSpPr>
              <a:spLocks noEditPoints="1"/>
            </p:cNvSpPr>
            <p:nvPr userDrawn="1"/>
          </p:nvSpPr>
          <p:spPr bwMode="auto">
            <a:xfrm>
              <a:off x="10953750" y="519113"/>
              <a:ext cx="323850" cy="306388"/>
            </a:xfrm>
            <a:custGeom>
              <a:avLst/>
              <a:gdLst>
                <a:gd name="T0" fmla="*/ 14 w 77"/>
                <a:gd name="T1" fmla="*/ 13 h 71"/>
                <a:gd name="T2" fmla="*/ 14 w 77"/>
                <a:gd name="T3" fmla="*/ 34 h 71"/>
                <a:gd name="T4" fmla="*/ 52 w 77"/>
                <a:gd name="T5" fmla="*/ 34 h 71"/>
                <a:gd name="T6" fmla="*/ 63 w 77"/>
                <a:gd name="T7" fmla="*/ 24 h 71"/>
                <a:gd name="T8" fmla="*/ 52 w 77"/>
                <a:gd name="T9" fmla="*/ 13 h 71"/>
                <a:gd name="T10" fmla="*/ 14 w 77"/>
                <a:gd name="T11" fmla="*/ 13 h 71"/>
                <a:gd name="T12" fmla="*/ 60 w 77"/>
                <a:gd name="T13" fmla="*/ 46 h 71"/>
                <a:gd name="T14" fmla="*/ 76 w 77"/>
                <a:gd name="T15" fmla="*/ 71 h 71"/>
                <a:gd name="T16" fmla="*/ 59 w 77"/>
                <a:gd name="T17" fmla="*/ 71 h 71"/>
                <a:gd name="T18" fmla="*/ 44 w 77"/>
                <a:gd name="T19" fmla="*/ 47 h 71"/>
                <a:gd name="T20" fmla="*/ 14 w 77"/>
                <a:gd name="T21" fmla="*/ 47 h 71"/>
                <a:gd name="T22" fmla="*/ 14 w 77"/>
                <a:gd name="T23" fmla="*/ 71 h 71"/>
                <a:gd name="T24" fmla="*/ 0 w 77"/>
                <a:gd name="T25" fmla="*/ 71 h 71"/>
                <a:gd name="T26" fmla="*/ 0 w 77"/>
                <a:gd name="T27" fmla="*/ 0 h 71"/>
                <a:gd name="T28" fmla="*/ 52 w 77"/>
                <a:gd name="T29" fmla="*/ 0 h 71"/>
                <a:gd name="T30" fmla="*/ 77 w 77"/>
                <a:gd name="T31" fmla="*/ 24 h 71"/>
                <a:gd name="T32" fmla="*/ 60 w 77"/>
                <a:gd name="T33" fmla="*/ 4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1">
                  <a:moveTo>
                    <a:pt x="14" y="13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8" y="34"/>
                    <a:pt x="63" y="29"/>
                    <a:pt x="63" y="24"/>
                  </a:cubicBezTo>
                  <a:cubicBezTo>
                    <a:pt x="63" y="18"/>
                    <a:pt x="58" y="13"/>
                    <a:pt x="52" y="13"/>
                  </a:cubicBezTo>
                  <a:lnTo>
                    <a:pt x="14" y="13"/>
                  </a:lnTo>
                  <a:close/>
                  <a:moveTo>
                    <a:pt x="60" y="46"/>
                  </a:moveTo>
                  <a:cubicBezTo>
                    <a:pt x="76" y="71"/>
                    <a:pt x="76" y="71"/>
                    <a:pt x="76" y="7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34"/>
                    <a:pt x="70" y="43"/>
                    <a:pt x="60" y="46"/>
                  </a:cubicBezTo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8134350" y="519113"/>
              <a:ext cx="244475" cy="306388"/>
            </a:xfrm>
            <a:custGeom>
              <a:avLst/>
              <a:gdLst>
                <a:gd name="T0" fmla="*/ 20 w 58"/>
                <a:gd name="T1" fmla="*/ 71 h 71"/>
                <a:gd name="T2" fmla="*/ 0 w 58"/>
                <a:gd name="T3" fmla="*/ 57 h 71"/>
                <a:gd name="T4" fmla="*/ 13 w 58"/>
                <a:gd name="T5" fmla="*/ 52 h 71"/>
                <a:gd name="T6" fmla="*/ 20 w 58"/>
                <a:gd name="T7" fmla="*/ 58 h 71"/>
                <a:gd name="T8" fmla="*/ 37 w 58"/>
                <a:gd name="T9" fmla="*/ 58 h 71"/>
                <a:gd name="T10" fmla="*/ 44 w 58"/>
                <a:gd name="T11" fmla="*/ 52 h 71"/>
                <a:gd name="T12" fmla="*/ 44 w 58"/>
                <a:gd name="T13" fmla="*/ 0 h 71"/>
                <a:gd name="T14" fmla="*/ 58 w 58"/>
                <a:gd name="T15" fmla="*/ 0 h 71"/>
                <a:gd name="T16" fmla="*/ 58 w 58"/>
                <a:gd name="T17" fmla="*/ 52 h 71"/>
                <a:gd name="T18" fmla="*/ 37 w 58"/>
                <a:gd name="T19" fmla="*/ 71 h 71"/>
                <a:gd name="T20" fmla="*/ 20 w 58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71">
                  <a:moveTo>
                    <a:pt x="20" y="71"/>
                  </a:moveTo>
                  <a:cubicBezTo>
                    <a:pt x="11" y="71"/>
                    <a:pt x="3" y="65"/>
                    <a:pt x="0" y="57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5"/>
                    <a:pt x="16" y="58"/>
                    <a:pt x="20" y="58"/>
                  </a:cubicBezTo>
                  <a:cubicBezTo>
                    <a:pt x="20" y="58"/>
                    <a:pt x="35" y="58"/>
                    <a:pt x="37" y="58"/>
                  </a:cubicBezTo>
                  <a:cubicBezTo>
                    <a:pt x="41" y="58"/>
                    <a:pt x="44" y="55"/>
                    <a:pt x="44" y="5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62"/>
                    <a:pt x="49" y="71"/>
                    <a:pt x="37" y="71"/>
                  </a:cubicBezTo>
                  <a:lnTo>
                    <a:pt x="20" y="71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8421688" y="519113"/>
              <a:ext cx="306387" cy="306388"/>
            </a:xfrm>
            <a:custGeom>
              <a:avLst/>
              <a:gdLst>
                <a:gd name="T0" fmla="*/ 73 w 73"/>
                <a:gd name="T1" fmla="*/ 52 h 71"/>
                <a:gd name="T2" fmla="*/ 53 w 73"/>
                <a:gd name="T3" fmla="*/ 71 h 71"/>
                <a:gd name="T4" fmla="*/ 20 w 73"/>
                <a:gd name="T5" fmla="*/ 71 h 71"/>
                <a:gd name="T6" fmla="*/ 0 w 73"/>
                <a:gd name="T7" fmla="*/ 52 h 71"/>
                <a:gd name="T8" fmla="*/ 0 w 73"/>
                <a:gd name="T9" fmla="*/ 0 h 71"/>
                <a:gd name="T10" fmla="*/ 14 w 73"/>
                <a:gd name="T11" fmla="*/ 0 h 71"/>
                <a:gd name="T12" fmla="*/ 14 w 73"/>
                <a:gd name="T13" fmla="*/ 52 h 71"/>
                <a:gd name="T14" fmla="*/ 20 w 73"/>
                <a:gd name="T15" fmla="*/ 58 h 71"/>
                <a:gd name="T16" fmla="*/ 52 w 73"/>
                <a:gd name="T17" fmla="*/ 58 h 71"/>
                <a:gd name="T18" fmla="*/ 59 w 73"/>
                <a:gd name="T19" fmla="*/ 52 h 71"/>
                <a:gd name="T20" fmla="*/ 59 w 73"/>
                <a:gd name="T21" fmla="*/ 0 h 71"/>
                <a:gd name="T22" fmla="*/ 73 w 73"/>
                <a:gd name="T23" fmla="*/ 0 h 71"/>
                <a:gd name="T24" fmla="*/ 73 w 73"/>
                <a:gd name="T25" fmla="*/ 5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71">
                  <a:moveTo>
                    <a:pt x="73" y="52"/>
                  </a:moveTo>
                  <a:cubicBezTo>
                    <a:pt x="73" y="63"/>
                    <a:pt x="64" y="71"/>
                    <a:pt x="53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9" y="71"/>
                    <a:pt x="0" y="63"/>
                    <a:pt x="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5"/>
                    <a:pt x="17" y="58"/>
                    <a:pt x="2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6" y="58"/>
                    <a:pt x="59" y="55"/>
                    <a:pt x="59" y="5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52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8969375" y="519113"/>
              <a:ext cx="295275" cy="306388"/>
            </a:xfrm>
            <a:custGeom>
              <a:avLst/>
              <a:gdLst>
                <a:gd name="T0" fmla="*/ 186 w 186"/>
                <a:gd name="T1" fmla="*/ 35 h 193"/>
                <a:gd name="T2" fmla="*/ 37 w 186"/>
                <a:gd name="T3" fmla="*/ 35 h 193"/>
                <a:gd name="T4" fmla="*/ 37 w 186"/>
                <a:gd name="T5" fmla="*/ 79 h 193"/>
                <a:gd name="T6" fmla="*/ 151 w 186"/>
                <a:gd name="T7" fmla="*/ 79 h 193"/>
                <a:gd name="T8" fmla="*/ 151 w 186"/>
                <a:gd name="T9" fmla="*/ 114 h 193"/>
                <a:gd name="T10" fmla="*/ 37 w 186"/>
                <a:gd name="T11" fmla="*/ 114 h 193"/>
                <a:gd name="T12" fmla="*/ 37 w 186"/>
                <a:gd name="T13" fmla="*/ 157 h 193"/>
                <a:gd name="T14" fmla="*/ 186 w 186"/>
                <a:gd name="T15" fmla="*/ 157 h 193"/>
                <a:gd name="T16" fmla="*/ 186 w 186"/>
                <a:gd name="T17" fmla="*/ 193 h 193"/>
                <a:gd name="T18" fmla="*/ 0 w 186"/>
                <a:gd name="T19" fmla="*/ 193 h 193"/>
                <a:gd name="T20" fmla="*/ 0 w 186"/>
                <a:gd name="T21" fmla="*/ 0 h 193"/>
                <a:gd name="T22" fmla="*/ 183 w 186"/>
                <a:gd name="T23" fmla="*/ 0 h 193"/>
                <a:gd name="T24" fmla="*/ 186 w 186"/>
                <a:gd name="T25" fmla="*/ 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93">
                  <a:moveTo>
                    <a:pt x="186" y="35"/>
                  </a:moveTo>
                  <a:lnTo>
                    <a:pt x="37" y="35"/>
                  </a:lnTo>
                  <a:lnTo>
                    <a:pt x="37" y="79"/>
                  </a:lnTo>
                  <a:lnTo>
                    <a:pt x="151" y="79"/>
                  </a:lnTo>
                  <a:lnTo>
                    <a:pt x="151" y="114"/>
                  </a:lnTo>
                  <a:lnTo>
                    <a:pt x="37" y="114"/>
                  </a:lnTo>
                  <a:lnTo>
                    <a:pt x="37" y="157"/>
                  </a:lnTo>
                  <a:lnTo>
                    <a:pt x="186" y="157"/>
                  </a:lnTo>
                  <a:lnTo>
                    <a:pt x="186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86" y="35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7110413" y="519113"/>
              <a:ext cx="303212" cy="306388"/>
            </a:xfrm>
            <a:custGeom>
              <a:avLst/>
              <a:gdLst>
                <a:gd name="T0" fmla="*/ 191 w 191"/>
                <a:gd name="T1" fmla="*/ 0 h 193"/>
                <a:gd name="T2" fmla="*/ 191 w 191"/>
                <a:gd name="T3" fmla="*/ 193 h 193"/>
                <a:gd name="T4" fmla="*/ 154 w 191"/>
                <a:gd name="T5" fmla="*/ 193 h 193"/>
                <a:gd name="T6" fmla="*/ 154 w 191"/>
                <a:gd name="T7" fmla="*/ 114 h 193"/>
                <a:gd name="T8" fmla="*/ 37 w 191"/>
                <a:gd name="T9" fmla="*/ 114 h 193"/>
                <a:gd name="T10" fmla="*/ 37 w 191"/>
                <a:gd name="T11" fmla="*/ 193 h 193"/>
                <a:gd name="T12" fmla="*/ 0 w 191"/>
                <a:gd name="T13" fmla="*/ 193 h 193"/>
                <a:gd name="T14" fmla="*/ 0 w 191"/>
                <a:gd name="T15" fmla="*/ 0 h 193"/>
                <a:gd name="T16" fmla="*/ 37 w 191"/>
                <a:gd name="T17" fmla="*/ 0 h 193"/>
                <a:gd name="T18" fmla="*/ 37 w 191"/>
                <a:gd name="T19" fmla="*/ 79 h 193"/>
                <a:gd name="T20" fmla="*/ 154 w 191"/>
                <a:gd name="T21" fmla="*/ 79 h 193"/>
                <a:gd name="T22" fmla="*/ 154 w 191"/>
                <a:gd name="T23" fmla="*/ 0 h 193"/>
                <a:gd name="T24" fmla="*/ 191 w 191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1" h="193">
                  <a:moveTo>
                    <a:pt x="191" y="0"/>
                  </a:moveTo>
                  <a:lnTo>
                    <a:pt x="191" y="193"/>
                  </a:lnTo>
                  <a:lnTo>
                    <a:pt x="154" y="193"/>
                  </a:lnTo>
                  <a:lnTo>
                    <a:pt x="154" y="114"/>
                  </a:lnTo>
                  <a:lnTo>
                    <a:pt x="37" y="114"/>
                  </a:lnTo>
                  <a:lnTo>
                    <a:pt x="37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79"/>
                  </a:lnTo>
                  <a:lnTo>
                    <a:pt x="154" y="79"/>
                  </a:lnTo>
                  <a:lnTo>
                    <a:pt x="154" y="0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9583738" y="519113"/>
              <a:ext cx="295275" cy="306388"/>
            </a:xfrm>
            <a:custGeom>
              <a:avLst/>
              <a:gdLst>
                <a:gd name="T0" fmla="*/ 186 w 186"/>
                <a:gd name="T1" fmla="*/ 35 h 193"/>
                <a:gd name="T2" fmla="*/ 37 w 186"/>
                <a:gd name="T3" fmla="*/ 35 h 193"/>
                <a:gd name="T4" fmla="*/ 37 w 186"/>
                <a:gd name="T5" fmla="*/ 79 h 193"/>
                <a:gd name="T6" fmla="*/ 154 w 186"/>
                <a:gd name="T7" fmla="*/ 79 h 193"/>
                <a:gd name="T8" fmla="*/ 154 w 186"/>
                <a:gd name="T9" fmla="*/ 114 h 193"/>
                <a:gd name="T10" fmla="*/ 37 w 186"/>
                <a:gd name="T11" fmla="*/ 114 h 193"/>
                <a:gd name="T12" fmla="*/ 37 w 186"/>
                <a:gd name="T13" fmla="*/ 157 h 193"/>
                <a:gd name="T14" fmla="*/ 186 w 186"/>
                <a:gd name="T15" fmla="*/ 157 h 193"/>
                <a:gd name="T16" fmla="*/ 186 w 186"/>
                <a:gd name="T17" fmla="*/ 193 h 193"/>
                <a:gd name="T18" fmla="*/ 0 w 186"/>
                <a:gd name="T19" fmla="*/ 193 h 193"/>
                <a:gd name="T20" fmla="*/ 0 w 186"/>
                <a:gd name="T21" fmla="*/ 0 h 193"/>
                <a:gd name="T22" fmla="*/ 186 w 186"/>
                <a:gd name="T23" fmla="*/ 0 h 193"/>
                <a:gd name="T24" fmla="*/ 186 w 186"/>
                <a:gd name="T25" fmla="*/ 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93">
                  <a:moveTo>
                    <a:pt x="186" y="35"/>
                  </a:moveTo>
                  <a:lnTo>
                    <a:pt x="37" y="35"/>
                  </a:lnTo>
                  <a:lnTo>
                    <a:pt x="37" y="79"/>
                  </a:lnTo>
                  <a:lnTo>
                    <a:pt x="154" y="79"/>
                  </a:lnTo>
                  <a:lnTo>
                    <a:pt x="154" y="114"/>
                  </a:lnTo>
                  <a:lnTo>
                    <a:pt x="37" y="114"/>
                  </a:lnTo>
                  <a:lnTo>
                    <a:pt x="37" y="157"/>
                  </a:lnTo>
                  <a:lnTo>
                    <a:pt x="186" y="157"/>
                  </a:lnTo>
                  <a:lnTo>
                    <a:pt x="186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35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10607675" y="519113"/>
              <a:ext cx="295275" cy="306388"/>
            </a:xfrm>
            <a:custGeom>
              <a:avLst/>
              <a:gdLst>
                <a:gd name="T0" fmla="*/ 186 w 186"/>
                <a:gd name="T1" fmla="*/ 35 h 193"/>
                <a:gd name="T2" fmla="*/ 35 w 186"/>
                <a:gd name="T3" fmla="*/ 35 h 193"/>
                <a:gd name="T4" fmla="*/ 35 w 186"/>
                <a:gd name="T5" fmla="*/ 79 h 193"/>
                <a:gd name="T6" fmla="*/ 152 w 186"/>
                <a:gd name="T7" fmla="*/ 79 h 193"/>
                <a:gd name="T8" fmla="*/ 152 w 186"/>
                <a:gd name="T9" fmla="*/ 114 h 193"/>
                <a:gd name="T10" fmla="*/ 35 w 186"/>
                <a:gd name="T11" fmla="*/ 114 h 193"/>
                <a:gd name="T12" fmla="*/ 35 w 186"/>
                <a:gd name="T13" fmla="*/ 157 h 193"/>
                <a:gd name="T14" fmla="*/ 186 w 186"/>
                <a:gd name="T15" fmla="*/ 157 h 193"/>
                <a:gd name="T16" fmla="*/ 186 w 186"/>
                <a:gd name="T17" fmla="*/ 193 h 193"/>
                <a:gd name="T18" fmla="*/ 0 w 186"/>
                <a:gd name="T19" fmla="*/ 193 h 193"/>
                <a:gd name="T20" fmla="*/ 0 w 186"/>
                <a:gd name="T21" fmla="*/ 0 h 193"/>
                <a:gd name="T22" fmla="*/ 186 w 186"/>
                <a:gd name="T23" fmla="*/ 0 h 193"/>
                <a:gd name="T24" fmla="*/ 186 w 186"/>
                <a:gd name="T25" fmla="*/ 3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93">
                  <a:moveTo>
                    <a:pt x="186" y="35"/>
                  </a:moveTo>
                  <a:lnTo>
                    <a:pt x="35" y="35"/>
                  </a:lnTo>
                  <a:lnTo>
                    <a:pt x="35" y="79"/>
                  </a:lnTo>
                  <a:lnTo>
                    <a:pt x="152" y="79"/>
                  </a:lnTo>
                  <a:lnTo>
                    <a:pt x="152" y="114"/>
                  </a:lnTo>
                  <a:lnTo>
                    <a:pt x="35" y="114"/>
                  </a:lnTo>
                  <a:lnTo>
                    <a:pt x="35" y="157"/>
                  </a:lnTo>
                  <a:lnTo>
                    <a:pt x="186" y="157"/>
                  </a:lnTo>
                  <a:lnTo>
                    <a:pt x="186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35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9305925" y="519113"/>
              <a:ext cx="244475" cy="306388"/>
            </a:xfrm>
            <a:custGeom>
              <a:avLst/>
              <a:gdLst>
                <a:gd name="T0" fmla="*/ 37 w 154"/>
                <a:gd name="T1" fmla="*/ 0 h 193"/>
                <a:gd name="T2" fmla="*/ 37 w 154"/>
                <a:gd name="T3" fmla="*/ 157 h 193"/>
                <a:gd name="T4" fmla="*/ 154 w 154"/>
                <a:gd name="T5" fmla="*/ 157 h 193"/>
                <a:gd name="T6" fmla="*/ 154 w 154"/>
                <a:gd name="T7" fmla="*/ 193 h 193"/>
                <a:gd name="T8" fmla="*/ 0 w 154"/>
                <a:gd name="T9" fmla="*/ 193 h 193"/>
                <a:gd name="T10" fmla="*/ 0 w 154"/>
                <a:gd name="T11" fmla="*/ 0 h 193"/>
                <a:gd name="T12" fmla="*/ 37 w 154"/>
                <a:gd name="T1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93">
                  <a:moveTo>
                    <a:pt x="37" y="0"/>
                  </a:moveTo>
                  <a:lnTo>
                    <a:pt x="37" y="157"/>
                  </a:lnTo>
                  <a:lnTo>
                    <a:pt x="154" y="157"/>
                  </a:lnTo>
                  <a:lnTo>
                    <a:pt x="154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9921875" y="519113"/>
              <a:ext cx="344487" cy="306388"/>
            </a:xfrm>
            <a:custGeom>
              <a:avLst/>
              <a:gdLst>
                <a:gd name="T0" fmla="*/ 193 w 217"/>
                <a:gd name="T1" fmla="*/ 0 h 193"/>
                <a:gd name="T2" fmla="*/ 116 w 217"/>
                <a:gd name="T3" fmla="*/ 68 h 193"/>
                <a:gd name="T4" fmla="*/ 217 w 217"/>
                <a:gd name="T5" fmla="*/ 193 h 193"/>
                <a:gd name="T6" fmla="*/ 169 w 217"/>
                <a:gd name="T7" fmla="*/ 193 h 193"/>
                <a:gd name="T8" fmla="*/ 90 w 217"/>
                <a:gd name="T9" fmla="*/ 92 h 193"/>
                <a:gd name="T10" fmla="*/ 37 w 217"/>
                <a:gd name="T11" fmla="*/ 138 h 193"/>
                <a:gd name="T12" fmla="*/ 37 w 217"/>
                <a:gd name="T13" fmla="*/ 193 h 193"/>
                <a:gd name="T14" fmla="*/ 0 w 217"/>
                <a:gd name="T15" fmla="*/ 193 h 193"/>
                <a:gd name="T16" fmla="*/ 0 w 217"/>
                <a:gd name="T17" fmla="*/ 0 h 193"/>
                <a:gd name="T18" fmla="*/ 37 w 217"/>
                <a:gd name="T19" fmla="*/ 0 h 193"/>
                <a:gd name="T20" fmla="*/ 37 w 217"/>
                <a:gd name="T21" fmla="*/ 90 h 193"/>
                <a:gd name="T22" fmla="*/ 138 w 217"/>
                <a:gd name="T23" fmla="*/ 0 h 193"/>
                <a:gd name="T24" fmla="*/ 193 w 217"/>
                <a:gd name="T2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93">
                  <a:moveTo>
                    <a:pt x="193" y="0"/>
                  </a:moveTo>
                  <a:lnTo>
                    <a:pt x="116" y="68"/>
                  </a:lnTo>
                  <a:lnTo>
                    <a:pt x="217" y="193"/>
                  </a:lnTo>
                  <a:lnTo>
                    <a:pt x="169" y="193"/>
                  </a:lnTo>
                  <a:lnTo>
                    <a:pt x="90" y="92"/>
                  </a:lnTo>
                  <a:lnTo>
                    <a:pt x="37" y="138"/>
                  </a:lnTo>
                  <a:lnTo>
                    <a:pt x="37" y="193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90"/>
                  </a:lnTo>
                  <a:lnTo>
                    <a:pt x="138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10263188" y="519113"/>
              <a:ext cx="311150" cy="306388"/>
            </a:xfrm>
            <a:custGeom>
              <a:avLst/>
              <a:gdLst>
                <a:gd name="T0" fmla="*/ 196 w 196"/>
                <a:gd name="T1" fmla="*/ 0 h 193"/>
                <a:gd name="T2" fmla="*/ 196 w 196"/>
                <a:gd name="T3" fmla="*/ 35 h 193"/>
                <a:gd name="T4" fmla="*/ 116 w 196"/>
                <a:gd name="T5" fmla="*/ 35 h 193"/>
                <a:gd name="T6" fmla="*/ 116 w 196"/>
                <a:gd name="T7" fmla="*/ 193 h 193"/>
                <a:gd name="T8" fmla="*/ 79 w 196"/>
                <a:gd name="T9" fmla="*/ 193 h 193"/>
                <a:gd name="T10" fmla="*/ 79 w 196"/>
                <a:gd name="T11" fmla="*/ 35 h 193"/>
                <a:gd name="T12" fmla="*/ 0 w 196"/>
                <a:gd name="T13" fmla="*/ 35 h 193"/>
                <a:gd name="T14" fmla="*/ 0 w 196"/>
                <a:gd name="T15" fmla="*/ 0 h 193"/>
                <a:gd name="T16" fmla="*/ 196 w 196"/>
                <a:gd name="T1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93">
                  <a:moveTo>
                    <a:pt x="196" y="0"/>
                  </a:moveTo>
                  <a:lnTo>
                    <a:pt x="196" y="35"/>
                  </a:lnTo>
                  <a:lnTo>
                    <a:pt x="116" y="35"/>
                  </a:lnTo>
                  <a:lnTo>
                    <a:pt x="116" y="193"/>
                  </a:lnTo>
                  <a:lnTo>
                    <a:pt x="79" y="193"/>
                  </a:lnTo>
                  <a:lnTo>
                    <a:pt x="79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t-EE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tiitel 2">
    <p:bg>
      <p:bgPr>
        <a:solidFill>
          <a:srgbClr val="006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49867" y="2155452"/>
            <a:ext cx="8652933" cy="1959349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8F0AAB-C26A-5B4D-A96D-FBA7580CEFAC}"/>
              </a:ext>
            </a:extLst>
          </p:cNvPr>
          <p:cNvCxnSpPr/>
          <p:nvPr userDrawn="1"/>
        </p:nvCxnSpPr>
        <p:spPr>
          <a:xfrm>
            <a:off x="1049867" y="1914662"/>
            <a:ext cx="7672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CAEDB11-8959-3548-84F3-FF64C0BEC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6" y="468941"/>
            <a:ext cx="1917699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bulleti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038" y="1211386"/>
            <a:ext cx="10515600" cy="8219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</a:t>
            </a:r>
            <a:br>
              <a:rPr lang="en-US"/>
            </a:br>
            <a:r>
              <a:rPr lang="en-US"/>
              <a:t>vestibulum sapien quis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88807" y="2751395"/>
            <a:ext cx="10515600" cy="4180177"/>
          </a:xfrm>
          <a:prstGeom prst="rect">
            <a:avLst/>
          </a:prstGeom>
          <a:noFill/>
        </p:spPr>
        <p:txBody>
          <a:bodyPr lIns="0" tIns="0" rIns="0" bIns="0"/>
          <a:lstStyle>
            <a:lvl1pPr marL="457200" indent="-457200">
              <a:buClr>
                <a:srgbClr val="142850"/>
              </a:buClr>
              <a:buSzPct val="100000"/>
              <a:buFont typeface="Arial" charset="0"/>
              <a:buChar char="•"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800100" indent="-342900">
              <a:buClr>
                <a:srgbClr val="142850"/>
              </a:buClr>
              <a:buSzPct val="100000"/>
              <a:buFont typeface="Arial" charset="0"/>
              <a:buChar char="•"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Clr>
                <a:srgbClr val="142850"/>
              </a:buClr>
              <a:buSzPct val="100000"/>
              <a:buFont typeface="Arial" charset="0"/>
              <a:buChar char="•"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657350" indent="-285750">
              <a:buClr>
                <a:srgbClr val="142850"/>
              </a:buClr>
              <a:buSzPct val="100000"/>
              <a:buFont typeface="Arial" charset="0"/>
              <a:buChar char="•"/>
              <a:defRPr sz="16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2114550" indent="-285750">
              <a:buClr>
                <a:srgbClr val="142850"/>
              </a:buClr>
              <a:buSzPct val="100000"/>
              <a:buFont typeface="Arial" charset="0"/>
              <a:buChar char="•"/>
              <a:defRPr sz="14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57ECA-22A0-0C43-A826-F32B40C32769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4CE90EA-C2D7-8249-A44D-AF76AB005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bulleti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EEDEAB-D64E-A34D-9730-6CA29C349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373" y="1699660"/>
            <a:ext cx="2736890" cy="21702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Headline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C8A30-5FAE-064E-8CCF-3189533EE89E}"/>
              </a:ext>
            </a:extLst>
          </p:cNvPr>
          <p:cNvGrpSpPr/>
          <p:nvPr userDrawn="1"/>
        </p:nvGrpSpPr>
        <p:grpSpPr>
          <a:xfrm>
            <a:off x="3977172" y="1497590"/>
            <a:ext cx="7681269" cy="1181569"/>
            <a:chOff x="3492253" y="1182489"/>
            <a:chExt cx="7681269" cy="11815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A69F01-11C2-114B-8543-0519F2E305D9}"/>
                </a:ext>
              </a:extLst>
            </p:cNvPr>
            <p:cNvSpPr/>
            <p:nvPr/>
          </p:nvSpPr>
          <p:spPr>
            <a:xfrm>
              <a:off x="3492253" y="1182489"/>
              <a:ext cx="7681269" cy="1181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37E23C-9087-FD47-BFB0-93686326535D}"/>
                </a:ext>
              </a:extLst>
            </p:cNvPr>
            <p:cNvCxnSpPr/>
            <p:nvPr/>
          </p:nvCxnSpPr>
          <p:spPr>
            <a:xfrm>
              <a:off x="4845524" y="1214905"/>
              <a:ext cx="6327998" cy="0"/>
            </a:xfrm>
            <a:prstGeom prst="line">
              <a:avLst/>
            </a:prstGeom>
            <a:ln w="63500">
              <a:solidFill>
                <a:srgbClr val="0065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0635D627-ABF6-9F4B-91C0-052B2517B595}"/>
                </a:ext>
              </a:extLst>
            </p:cNvPr>
            <p:cNvSpPr txBox="1">
              <a:spLocks/>
            </p:cNvSpPr>
            <p:nvPr/>
          </p:nvSpPr>
          <p:spPr>
            <a:xfrm>
              <a:off x="3679043" y="1384559"/>
              <a:ext cx="1166481" cy="84754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6600" dirty="0">
                  <a:solidFill>
                    <a:schemeClr val="tx1">
                      <a:alpha val="30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A7AB7C-8286-2F4B-9AE2-A5AAA4BCC4EA}"/>
              </a:ext>
            </a:extLst>
          </p:cNvPr>
          <p:cNvGrpSpPr/>
          <p:nvPr userDrawn="1"/>
        </p:nvGrpSpPr>
        <p:grpSpPr>
          <a:xfrm>
            <a:off x="3977172" y="3072651"/>
            <a:ext cx="7681269" cy="1181569"/>
            <a:chOff x="3492253" y="1182489"/>
            <a:chExt cx="7681269" cy="11815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744808-3E54-A941-A160-FB83C6B0EE44}"/>
                </a:ext>
              </a:extLst>
            </p:cNvPr>
            <p:cNvSpPr/>
            <p:nvPr/>
          </p:nvSpPr>
          <p:spPr>
            <a:xfrm>
              <a:off x="3492253" y="1182489"/>
              <a:ext cx="7681269" cy="1181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58102B-F7BE-DD43-812A-51D186FEAFD7}"/>
                </a:ext>
              </a:extLst>
            </p:cNvPr>
            <p:cNvCxnSpPr/>
            <p:nvPr/>
          </p:nvCxnSpPr>
          <p:spPr>
            <a:xfrm>
              <a:off x="4845524" y="1214905"/>
              <a:ext cx="6327998" cy="0"/>
            </a:xfrm>
            <a:prstGeom prst="line">
              <a:avLst/>
            </a:prstGeom>
            <a:ln w="63500">
              <a:solidFill>
                <a:srgbClr val="0065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DE8572A1-9068-654E-9CFB-2CEC6A48FD81}"/>
                </a:ext>
              </a:extLst>
            </p:cNvPr>
            <p:cNvSpPr txBox="1">
              <a:spLocks/>
            </p:cNvSpPr>
            <p:nvPr/>
          </p:nvSpPr>
          <p:spPr>
            <a:xfrm>
              <a:off x="3679043" y="1384559"/>
              <a:ext cx="1166481" cy="84754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6600" dirty="0">
                  <a:solidFill>
                    <a:schemeClr val="tx1">
                      <a:alpha val="30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4D9A7A-12E0-4B4C-81C0-474104F83C6C}"/>
              </a:ext>
            </a:extLst>
          </p:cNvPr>
          <p:cNvGrpSpPr/>
          <p:nvPr userDrawn="1"/>
        </p:nvGrpSpPr>
        <p:grpSpPr>
          <a:xfrm>
            <a:off x="3977172" y="4647711"/>
            <a:ext cx="7681269" cy="1181569"/>
            <a:chOff x="3492253" y="1182489"/>
            <a:chExt cx="7681269" cy="11815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C16EFA-F495-724F-8D28-4493FDEE9B67}"/>
                </a:ext>
              </a:extLst>
            </p:cNvPr>
            <p:cNvSpPr/>
            <p:nvPr/>
          </p:nvSpPr>
          <p:spPr>
            <a:xfrm>
              <a:off x="3492253" y="1182489"/>
              <a:ext cx="7681269" cy="1181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7CEA69-090F-6F43-98CF-0F581A4F8974}"/>
                </a:ext>
              </a:extLst>
            </p:cNvPr>
            <p:cNvCxnSpPr/>
            <p:nvPr/>
          </p:nvCxnSpPr>
          <p:spPr>
            <a:xfrm>
              <a:off x="4845524" y="1214905"/>
              <a:ext cx="6327998" cy="0"/>
            </a:xfrm>
            <a:prstGeom prst="line">
              <a:avLst/>
            </a:prstGeom>
            <a:ln w="63500">
              <a:solidFill>
                <a:srgbClr val="0065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D5E44A86-8803-F84D-9400-B60575D8FF48}"/>
                </a:ext>
              </a:extLst>
            </p:cNvPr>
            <p:cNvSpPr txBox="1">
              <a:spLocks/>
            </p:cNvSpPr>
            <p:nvPr/>
          </p:nvSpPr>
          <p:spPr>
            <a:xfrm>
              <a:off x="3679043" y="1384559"/>
              <a:ext cx="1166481" cy="84754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6600" dirty="0">
                  <a:solidFill>
                    <a:schemeClr val="tx1">
                      <a:alpha val="30000"/>
                    </a:schemeClr>
                  </a:solidFill>
                </a:rPr>
                <a:t>03</a:t>
              </a:r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8441DC5-855D-3847-BAA8-8C90503B2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5575" y="1923498"/>
            <a:ext cx="6161088" cy="5254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Sample text 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87BC31D-4985-3E4A-B4AF-01D3A0E502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5575" y="3512812"/>
            <a:ext cx="6161088" cy="5254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Sample text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24B7375-4278-3346-98AE-E87E133FB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575" y="5123898"/>
            <a:ext cx="6161088" cy="5254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/>
            </a:lvl1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+mn-lt"/>
              </a:rPr>
              <a:t>Sample text here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7154F2-8329-A344-ACE2-FDC8FC24D2F7}"/>
              </a:ext>
            </a:extLst>
          </p:cNvPr>
          <p:cNvCxnSpPr/>
          <p:nvPr userDrawn="1"/>
        </p:nvCxnSpPr>
        <p:spPr>
          <a:xfrm>
            <a:off x="871191" y="1530900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132154A-110C-5446-B5CB-D14AE3B373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038" y="1211386"/>
            <a:ext cx="10515600" cy="8219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</a:t>
            </a:r>
            <a:br>
              <a:rPr lang="en-US"/>
            </a:br>
            <a:r>
              <a:rPr lang="en-US"/>
              <a:t>vestibulum sapien quis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2038" y="2677823"/>
            <a:ext cx="10515600" cy="418017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4572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914400" indent="0">
              <a:buClr>
                <a:srgbClr val="142850"/>
              </a:buClr>
              <a:buSzPct val="100000"/>
              <a:buFont typeface="Arial" charset="0"/>
              <a:buNone/>
              <a:defRPr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371600" indent="0">
              <a:buClr>
                <a:srgbClr val="142850"/>
              </a:buClr>
              <a:buSzPct val="100000"/>
              <a:buFont typeface="Arial" charset="0"/>
              <a:buNone/>
              <a:defRPr sz="16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1828800" indent="0">
              <a:buClr>
                <a:srgbClr val="142850"/>
              </a:buClr>
              <a:buSzPct val="100000"/>
              <a:buFont typeface="Arial" charset="0"/>
              <a:buNone/>
              <a:defRPr sz="1400" b="0" i="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6083BB-01CC-2A4D-8A1D-C588C987CCE3}"/>
              </a:ext>
            </a:extLst>
          </p:cNvPr>
          <p:cNvCxnSpPr/>
          <p:nvPr userDrawn="1"/>
        </p:nvCxnSpPr>
        <p:spPr>
          <a:xfrm>
            <a:off x="1049867" y="1000262"/>
            <a:ext cx="767255" cy="0"/>
          </a:xfrm>
          <a:prstGeom prst="line">
            <a:avLst/>
          </a:prstGeom>
          <a:ln w="38100">
            <a:solidFill>
              <a:srgbClr val="0065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D0FA7FC-0CF0-A645-AC9D-7FA509F33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24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724400" y="0"/>
            <a:ext cx="7467600" cy="6858000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ysClr val="windowText" lastClr="000000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92725" y="1635907"/>
            <a:ext cx="3557156" cy="4681766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Consectetur adipiscing elit suspendisse vestibulum </a:t>
            </a:r>
            <a:br>
              <a:rPr lang="en-US"/>
            </a:br>
            <a:r>
              <a:rPr lang="en-US"/>
              <a:t>sapien quis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FA3FE7-63E6-C84C-A33E-1F00C0ED3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725" y="468941"/>
            <a:ext cx="1917700" cy="2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on the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8914" y="1241052"/>
            <a:ext cx="7173193" cy="4681766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 b="0" i="0">
                <a:solidFill>
                  <a:srgbClr val="142850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9533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920F6-2376-4E5B-BD95-B1C8C417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43162-B7E8-4B39-908D-AB90E09DF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FCD67-3B49-4591-A48A-3A5AE3050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0280F-74F0-416D-86FA-5DEA9ED0A5C1}" type="datetime1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86414-DF3C-49F4-97A3-1E3F0623B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Här hamnar sidfoten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E8911-4C98-418F-803E-60B5C1E9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852BD-1F2A-4D3C-B26F-5AD62B58B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8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95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76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9" r:id="rId2"/>
    <p:sldLayoutId id="214748367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CF22942-F83E-4F0B-87F4-81A01AAD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53" y="365125"/>
            <a:ext cx="108511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E12E6-A6A8-44FC-BB81-170CEA0D9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653" y="1825625"/>
            <a:ext cx="108511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2F395C-DEA7-453C-9A20-9927BB7EB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9474" y="6356348"/>
            <a:ext cx="1296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50D2-722E-45B5-A392-7863571313CB}" type="datetime1">
              <a:rPr lang="en-GB" smtClean="0"/>
              <a:t>03/08/2021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F5778AF-686C-4D61-8E1A-0159BE7D9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7157" y="6356348"/>
            <a:ext cx="4577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Här hamnar sidfoten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4D3D59-936A-4BA1-942D-F1C7ADDD4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2653" y="6358671"/>
            <a:ext cx="566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4EB1-450B-401A-A131-C43A0CE398E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08C7AD47-6709-42D9-A397-C1CB2C5AFBC4">
            <a:extLst>
              <a:ext uri="{FF2B5EF4-FFF2-40B4-BE49-F238E27FC236}">
                <a16:creationId xmlns:a16="http://schemas.microsoft.com/office/drawing/2014/main" id="{6B7CC032-051B-4D26-8E7D-2EAB30B20D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5941" y="6429796"/>
            <a:ext cx="2160000" cy="24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8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A63211-E0EE-6B4A-8A21-E56525FD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AEC20-CD23-B748-B073-4F0CACD96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349D3-9E0E-BD4A-9220-070793EFA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E1B14-AC28-794B-AEC5-4B22C42FCD65}" type="datetimeFigureOut">
              <a:rPr lang="en-US"/>
              <a:t>8/3/2021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EE4AE-7B2A-684D-BD3F-849492C13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91A75-80F6-DF42-87F6-6A454DC92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4E1DD-B702-8240-9825-F524E335E68D}" type="slidenum">
              <a:r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825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BAF2-70C5-4CCD-84FA-2CBA1EBD4D3A}" type="datetimeFigureOut">
              <a:rPr lang="et-EE" smtClean="0"/>
              <a:t>03.08.2021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F2BB4-9AEC-4E44-A6A0-58763BEE4EF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8790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67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../Fotoalbum%20HETR.pptx" TargetMode="External"/><Relationship Id="rId7" Type="http://schemas.openxmlformats.org/officeDocument/2006/relationships/hyperlink" Target="../Fotoalbum%20HEJA.pptx" TargetMode="External"/><Relationship Id="rId12" Type="http://schemas.openxmlformats.org/officeDocument/2006/relationships/image" Target="../media/image35.jpeg"/><Relationship Id="rId2" Type="http://schemas.openxmlformats.org/officeDocument/2006/relationships/hyperlink" Target="../../../Tooted/8PT%20-%20Sivacon/8PT_Withdrawable%20Unit%20Design.pdf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hyperlink" Target="../Fotoalbum%20HEMP-HS-PU.pptx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../Fotoalbum%20HELK.pptx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jpeg"/><Relationship Id="rId3" Type="http://schemas.openxmlformats.org/officeDocument/2006/relationships/hyperlink" Target="../Fotoalbum%208PT.pptx" TargetMode="External"/><Relationship Id="rId7" Type="http://schemas.openxmlformats.org/officeDocument/2006/relationships/hyperlink" Target="../Fotoalbum%20HE%208HR.pptx" TargetMode="External"/><Relationship Id="rId12" Type="http://schemas.openxmlformats.org/officeDocument/2006/relationships/hyperlink" Target="../Fotoalbum%20HE%208PU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0.jpeg"/><Relationship Id="rId5" Type="http://schemas.openxmlformats.org/officeDocument/2006/relationships/hyperlink" Target="../Fotoalbum%20HEVA.pptx" TargetMode="External"/><Relationship Id="rId10" Type="http://schemas.openxmlformats.org/officeDocument/2006/relationships/hyperlink" Target="../Fotoalbum%20HERI.pptx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39.jpeg"/><Relationship Id="rId14" Type="http://schemas.openxmlformats.org/officeDocument/2006/relationships/hyperlink" Target="../../../Tooted/8PT%20-%20Sivacon/8PT_Withdrawable%20Unit%20Design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9" Type="http://schemas.openxmlformats.org/officeDocument/2006/relationships/image" Target="../media/image86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42" Type="http://schemas.openxmlformats.org/officeDocument/2006/relationships/image" Target="../media/image8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41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40" Type="http://schemas.openxmlformats.org/officeDocument/2006/relationships/image" Target="../media/image87.jp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4" Type="http://schemas.openxmlformats.org/officeDocument/2006/relationships/image" Target="../media/image9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Relationship Id="rId43" Type="http://schemas.openxmlformats.org/officeDocument/2006/relationships/image" Target="../media/image90.jpg"/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sv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rjuelekter.com/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74FA5-F732-4D0C-A0D6-4367FE8B5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49" y="4902113"/>
            <a:ext cx="4233770" cy="1127781"/>
          </a:xfrm>
        </p:spPr>
        <p:txBody>
          <a:bodyPr>
            <a:normAutofit/>
          </a:bodyPr>
          <a:lstStyle/>
          <a:p>
            <a:r>
              <a:rPr lang="et-EE" sz="3200" b="1">
                <a:solidFill>
                  <a:schemeClr val="bg1"/>
                </a:solidFill>
              </a:rPr>
              <a:t>Harju Elekter Group</a:t>
            </a:r>
            <a:endParaRPr lang="en-GB" sz="3200" b="1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2BFE7-1608-43A6-8BF0-013D2187C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120" y="6109014"/>
            <a:ext cx="2656676" cy="598303"/>
          </a:xfrm>
        </p:spPr>
        <p:txBody>
          <a:bodyPr/>
          <a:lstStyle/>
          <a:p>
            <a:r>
              <a:rPr lang="et-EE">
                <a:solidFill>
                  <a:schemeClr val="bg1"/>
                </a:solidFill>
              </a:rPr>
              <a:t>Q2 and 6M 2021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3F94D57-1BDF-4AD6-8E84-E450E0A9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20" y="0"/>
            <a:ext cx="738508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12FE95-F1FA-4F6B-BAF7-4913028C54A8}"/>
              </a:ext>
            </a:extLst>
          </p:cNvPr>
          <p:cNvCxnSpPr>
            <a:cxnSpLocks/>
          </p:cNvCxnSpPr>
          <p:nvPr/>
        </p:nvCxnSpPr>
        <p:spPr>
          <a:xfrm flipH="1" flipV="1">
            <a:off x="4806920" y="0"/>
            <a:ext cx="1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78684-658B-4C8D-8822-0D5F7AA50347}"/>
              </a:ext>
            </a:extLst>
          </p:cNvPr>
          <p:cNvSpPr/>
          <p:nvPr/>
        </p:nvSpPr>
        <p:spPr>
          <a:xfrm>
            <a:off x="4881563" y="311150"/>
            <a:ext cx="4211637" cy="939800"/>
          </a:xfrm>
          <a:prstGeom prst="rect">
            <a:avLst/>
          </a:prstGeom>
          <a:solidFill>
            <a:srgbClr val="007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5861E6-9641-4F41-9568-B35235FC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0" y="4710855"/>
            <a:ext cx="3255456" cy="3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D2A6-9C62-6D41-93BF-BB88A895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/>
              <a:t>Equipment for energy distribution sector</a:t>
            </a:r>
            <a:endParaRPr lang="en-US" sz="3200" b="1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68549B8-D4F3-A346-9A0B-1E87055DB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387" y="5688347"/>
            <a:ext cx="2004644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/>
          <a:lstStyle/>
          <a:p>
            <a:pPr>
              <a:lnSpc>
                <a:spcPct val="70000"/>
              </a:lnSpc>
              <a:defRPr/>
            </a:pPr>
            <a:r>
              <a:rPr lang="et-EE" sz="1200" b="1">
                <a:solidFill>
                  <a:schemeClr val="accent1"/>
                </a:solidFill>
                <a:latin typeface="Calibri" pitchFamily="34" charset="0"/>
              </a:rPr>
              <a:t>HEMP, 8HS, 8PU, 8PT</a:t>
            </a:r>
          </a:p>
          <a:p>
            <a:pPr>
              <a:lnSpc>
                <a:spcPct val="70000"/>
              </a:lnSpc>
              <a:defRPr/>
            </a:pPr>
            <a:r>
              <a:rPr lang="et-EE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LV Power Distribution Boards</a:t>
            </a:r>
            <a:endParaRPr lang="en-GB" sz="120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34C6CA12-E5AE-164C-B132-D0156EE3B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367" y="5681997"/>
            <a:ext cx="22066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/>
          <a:lstStyle/>
          <a:p>
            <a:pPr>
              <a:lnSpc>
                <a:spcPct val="70000"/>
              </a:lnSpc>
              <a:defRPr/>
            </a:pPr>
            <a:r>
              <a:rPr lang="et-EE" sz="1200" b="1">
                <a:solidFill>
                  <a:schemeClr val="accent1"/>
                </a:solidFill>
              </a:rPr>
              <a:t>HETR</a:t>
            </a:r>
          </a:p>
          <a:p>
            <a:pPr>
              <a:lnSpc>
                <a:spcPct val="70000"/>
              </a:lnSpc>
              <a:defRPr/>
            </a:pPr>
            <a:r>
              <a:rPr lang="et-EE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Cable</a:t>
            </a:r>
            <a:r>
              <a:rPr lang="et-EE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Distribution</a:t>
            </a:r>
            <a:r>
              <a:rPr lang="et-EE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t-EE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Cabinets</a:t>
            </a:r>
            <a:endParaRPr lang="en-GB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3C4405EF-9476-6A4E-A182-EF8F26CFE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86" y="5686759"/>
            <a:ext cx="16795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/>
          <a:lstStyle/>
          <a:p>
            <a:pPr>
              <a:lnSpc>
                <a:spcPct val="70000"/>
              </a:lnSpc>
              <a:defRPr/>
            </a:pPr>
            <a:r>
              <a:rPr lang="et-EE" sz="1200" b="1">
                <a:solidFill>
                  <a:schemeClr val="accent1"/>
                </a:solidFill>
              </a:rPr>
              <a:t>HELK</a:t>
            </a:r>
          </a:p>
          <a:p>
            <a:pPr>
              <a:lnSpc>
                <a:spcPct val="70000"/>
              </a:lnSpc>
              <a:defRPr/>
            </a:pPr>
            <a:r>
              <a:rPr lang="et-EE" sz="1200">
                <a:solidFill>
                  <a:schemeClr val="tx1">
                    <a:lumMod val="65000"/>
                    <a:lumOff val="35000"/>
                  </a:schemeClr>
                </a:solidFill>
              </a:rPr>
              <a:t>Metering Cabinets</a:t>
            </a:r>
            <a:endParaRPr lang="en-GB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18">
            <a:hlinkClick r:id="rId2" action="ppaction://hlinkfile"/>
            <a:extLst>
              <a:ext uri="{FF2B5EF4-FFF2-40B4-BE49-F238E27FC236}">
                <a16:creationId xmlns:a16="http://schemas.microsoft.com/office/drawing/2014/main" id="{036A009B-DEED-AF44-A513-CAE6F0A53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037" y="3662852"/>
            <a:ext cx="1859206" cy="40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>
              <a:lnSpc>
                <a:spcPct val="70000"/>
              </a:lnSpc>
              <a:defRPr/>
            </a:pPr>
            <a:r>
              <a:rPr lang="et-EE" sz="1200" b="1">
                <a:solidFill>
                  <a:srgbClr val="4F5150"/>
                </a:solidFill>
                <a:latin typeface="Calibri" panose="020F0502020204030204"/>
                <a:ea typeface="+mn-ea"/>
              </a:rPr>
              <a:t>HEJA-HESA</a:t>
            </a:r>
          </a:p>
          <a:p>
            <a:pPr lvl="0">
              <a:lnSpc>
                <a:spcPct val="70000"/>
              </a:lnSpc>
              <a:defRPr/>
            </a:pP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Prefabricated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 MV 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Electric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 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Centres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 &amp; 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Energy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 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</a:rPr>
              <a:t>Storages</a:t>
            </a:r>
            <a:endParaRPr lang="en-GB" sz="120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31F6410F-FA56-2145-AAD7-D8FD6B069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174" y="3700952"/>
            <a:ext cx="1493837" cy="45328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/>
          <a:lstStyle/>
          <a:p>
            <a:pPr lvl="0">
              <a:lnSpc>
                <a:spcPct val="70000"/>
              </a:lnSpc>
              <a:defRPr/>
            </a:pPr>
            <a:r>
              <a:rPr lang="et-EE" sz="1200" b="1">
                <a:solidFill>
                  <a:srgbClr val="4F5150"/>
                </a:solidFill>
              </a:rPr>
              <a:t>HEKA - B</a:t>
            </a:r>
          </a:p>
          <a:p>
            <a:pPr lvl="0">
              <a:lnSpc>
                <a:spcPct val="70000"/>
              </a:lnSpc>
              <a:defRPr/>
            </a:pP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</a:rPr>
              <a:t>Prefabricated MV/LV 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</a:rPr>
              <a:t>Substations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</a:rPr>
              <a:t> (CCS)</a:t>
            </a:r>
            <a:endParaRPr lang="en-GB" sz="120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BF6B07DE-39E0-154A-8E79-E3C9DAC0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347" y="3700952"/>
            <a:ext cx="15001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/>
          <a:lstStyle/>
          <a:p>
            <a:pPr lvl="0">
              <a:lnSpc>
                <a:spcPct val="70000"/>
              </a:lnSpc>
              <a:defRPr/>
            </a:pPr>
            <a:r>
              <a:rPr lang="et-EE" sz="1200" b="1">
                <a:solidFill>
                  <a:srgbClr val="4F5150"/>
                </a:solidFill>
              </a:rPr>
              <a:t>HEKA - M</a:t>
            </a:r>
          </a:p>
          <a:p>
            <a:pPr lvl="0">
              <a:lnSpc>
                <a:spcPct val="70000"/>
              </a:lnSpc>
              <a:defRPr/>
            </a:pP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</a:rPr>
              <a:t>P</a:t>
            </a:r>
            <a:r>
              <a:rPr lang="en-US" sz="1200">
                <a:solidFill>
                  <a:srgbClr val="000000">
                    <a:lumMod val="65000"/>
                    <a:lumOff val="35000"/>
                  </a:srgbClr>
                </a:solidFill>
              </a:rPr>
              <a:t>r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</a:rPr>
              <a:t>efabricated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</a:rPr>
              <a:t> MV/LV </a:t>
            </a:r>
            <a:r>
              <a:rPr lang="et-EE" sz="1200" err="1">
                <a:solidFill>
                  <a:srgbClr val="000000">
                    <a:lumMod val="65000"/>
                    <a:lumOff val="35000"/>
                  </a:srgbClr>
                </a:solidFill>
              </a:rPr>
              <a:t>Substations</a:t>
            </a:r>
            <a:r>
              <a:rPr lang="et-EE" sz="1200">
                <a:solidFill>
                  <a:srgbClr val="000000">
                    <a:lumMod val="65000"/>
                    <a:lumOff val="35000"/>
                  </a:srgbClr>
                </a:solidFill>
              </a:rPr>
              <a:t> (CCS)</a:t>
            </a:r>
            <a:endParaRPr lang="en-GB" sz="1200">
              <a:solidFill>
                <a:srgbClr val="000000">
                  <a:lumMod val="65000"/>
                  <a:lumOff val="35000"/>
                </a:srgbClr>
              </a:solidFill>
              <a:latin typeface="Helvetica" panose="020B0604020202020204" pitchFamily="34" charset="0"/>
            </a:endParaRPr>
          </a:p>
        </p:txBody>
      </p:sp>
      <p:pic>
        <p:nvPicPr>
          <p:cNvPr id="16" name="Picture 346" descr="C:\Users\fred.vali\Pictures\Harju Elekter\pildipank\Kilbid\HETR,HELK\jpg\HETR seeria.jpg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46BB4C75-A866-3B4E-92AA-70CD797F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49" y="4070199"/>
            <a:ext cx="1115401" cy="154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5" descr="C:\Users\fred.vali\Pictures\Harju Elekter\pildipank\MP jaotusseadmed\Tootefotod\kombi.jpg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96C48361-28F4-C946-8FDB-E6E21FAC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42" y="4266769"/>
            <a:ext cx="2167229" cy="13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34" descr="C:\Users\fred.vali\Pictures\Harju Elekter\pildipank\Alajaamad\Tootefotod\HEJA\heja2 copy.jpg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F94A3B32-08A6-5C43-B796-A3595F18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527"/>
          <a:stretch>
            <a:fillRect/>
          </a:stretch>
        </p:blipFill>
        <p:spPr bwMode="auto">
          <a:xfrm>
            <a:off x="1104803" y="2369367"/>
            <a:ext cx="2167228" cy="10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53" descr="C:\Users\fred.vali\Pictures\Harju Elekter\pildipank\Kilbid\HETR,HELK\jpg\HELK.jpg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85D2D912-01D3-DA4D-8A4A-EF704AE8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84" y="4154238"/>
            <a:ext cx="1115401" cy="13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5B5A962-2E0C-9F47-B875-60375973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49" y="2375359"/>
            <a:ext cx="1493837" cy="112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5A25132-A73B-FE4E-A8F6-FBF19CAB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47" y="2206388"/>
            <a:ext cx="2494650" cy="131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11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84" descr="C:\Users\fred.vali\Pictures\Harju Elekter\pildipank\MP jaotusseadmed\Tootefotod\Sivacon väiksem.jpg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55D848E1-9170-42BE-846B-2249054B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2" y="1792401"/>
            <a:ext cx="2817284" cy="249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94" descr="C:\Users\fred.vali\Pictures\Harju Elekter\pildipank\MP jaotusseadmed\Tootefotod\8PU - Copy.jpg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64B38870-4DBE-4FD4-B686-F0CF84AB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82" y="4120733"/>
            <a:ext cx="2224617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86" descr="C:\Users\fred.vali\Pictures\Harju Elekter\pildipank\MP jaotusseadmed\Tootefotod\8HR0 - Copy.jpg">
            <a:hlinkClick r:id="rId7" action="ppaction://hlinkpres?slideindex=1&amp;slidetitle="/>
            <a:extLst>
              <a:ext uri="{FF2B5EF4-FFF2-40B4-BE49-F238E27FC236}">
                <a16:creationId xmlns:a16="http://schemas.microsoft.com/office/drawing/2014/main" id="{BA7C904A-B09A-435D-86D8-36834257C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15" y="1855901"/>
            <a:ext cx="154516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93" descr="C:\Users\fred.vali\Pictures\Harju Elekter\pildipank\RACK-klemm-acdc\jpeg\RACK+klemm.jpg">
            <a:extLst>
              <a:ext uri="{FF2B5EF4-FFF2-40B4-BE49-F238E27FC236}">
                <a16:creationId xmlns:a16="http://schemas.microsoft.com/office/drawing/2014/main" id="{8FDF1640-4A6A-4737-A2D3-7FF101D3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515" y="4182116"/>
            <a:ext cx="2389717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87" descr="C:\Users\fred.vali\Pictures\Harju Elekter\pildipank\MP jaotusseadmed\Tootefotod\_I3D0801 - Copy.jpg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DB3B51C8-474A-4FD4-A868-2DE1A37B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46" y="4169920"/>
            <a:ext cx="2529417" cy="233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85" descr="C:\Users\fred.vali\Pictures\Harju Elekter\pildipank\MP jaotusseadmed\Tootefotod\_I3D0482 copy2 - Copy.jpg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331216CE-0872-4AD4-BE97-CCDCAAC7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99" y="1855901"/>
            <a:ext cx="2091267" cy="223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8">
            <a:extLst>
              <a:ext uri="{FF2B5EF4-FFF2-40B4-BE49-F238E27FC236}">
                <a16:creationId xmlns:a16="http://schemas.microsoft.com/office/drawing/2014/main" id="{662C5E7A-43AA-454F-ACF0-FCFAC8F3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816" y="5937794"/>
            <a:ext cx="1928284" cy="3365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et-EE" sz="1200" b="1" dirty="0">
                <a:solidFill>
                  <a:srgbClr val="2C4E8C"/>
                </a:solidFill>
                <a:latin typeface="Calibri" pitchFamily="34" charset="0"/>
              </a:rPr>
              <a:t>HEVA</a:t>
            </a:r>
            <a:r>
              <a:rPr lang="et-EE" sz="1200" b="1" dirty="0">
                <a:solidFill>
                  <a:schemeClr val="accent1"/>
                </a:solidFill>
                <a:latin typeface="Calibri" pitchFamily="34" charset="0"/>
              </a:rPr>
              <a:t> </a:t>
            </a:r>
          </a:p>
          <a:p>
            <a:pPr>
              <a:lnSpc>
                <a:spcPct val="70000"/>
              </a:lnSpc>
              <a:defRPr/>
            </a:pPr>
            <a:r>
              <a:rPr lang="et-EE" sz="10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Power</a:t>
            </a:r>
            <a:r>
              <a:rPr lang="et-EE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Drive </a:t>
            </a:r>
            <a:r>
              <a:rPr lang="et-EE" sz="10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Centers</a:t>
            </a:r>
            <a:endParaRPr lang="en-GB" sz="1067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8197" name="Rectangle 20">
            <a:extLst>
              <a:ext uri="{FF2B5EF4-FFF2-40B4-BE49-F238E27FC236}">
                <a16:creationId xmlns:a16="http://schemas.microsoft.com/office/drawing/2014/main" id="{7C6460FE-AAF2-431D-9F45-489B7DA27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46" y="5914837"/>
            <a:ext cx="2942167" cy="35771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et-EE" sz="1200" b="1">
                <a:solidFill>
                  <a:srgbClr val="2C4E8C"/>
                </a:solidFill>
                <a:latin typeface="Calibri" pitchFamily="34" charset="0"/>
              </a:rPr>
              <a:t>HERI</a:t>
            </a:r>
          </a:p>
          <a:p>
            <a:pPr>
              <a:lnSpc>
                <a:spcPct val="70000"/>
              </a:lnSpc>
              <a:defRPr/>
            </a:pPr>
            <a:r>
              <a:rPr lang="et-EE" sz="1067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Automation &amp; Drive Switchgears</a:t>
            </a:r>
          </a:p>
          <a:p>
            <a:pPr>
              <a:lnSpc>
                <a:spcPct val="70000"/>
              </a:lnSpc>
              <a:defRPr/>
            </a:pPr>
            <a:endParaRPr lang="en-GB" sz="1467" b="1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8198" name="Rectangle 21">
            <a:extLst>
              <a:ext uri="{FF2B5EF4-FFF2-40B4-BE49-F238E27FC236}">
                <a16:creationId xmlns:a16="http://schemas.microsoft.com/office/drawing/2014/main" id="{858B6B0A-6CE9-4F53-BCCC-E19131E08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515" y="5937794"/>
            <a:ext cx="2239433" cy="35136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defRPr/>
            </a:pPr>
            <a:endParaRPr lang="et-EE" sz="1200" b="1" dirty="0">
              <a:solidFill>
                <a:srgbClr val="2C4E8C"/>
              </a:solidFill>
              <a:latin typeface="Calibri" pitchFamily="34" charset="0"/>
            </a:endParaRPr>
          </a:p>
          <a:p>
            <a:pPr>
              <a:lnSpc>
                <a:spcPct val="70000"/>
              </a:lnSpc>
              <a:defRPr/>
            </a:pPr>
            <a:r>
              <a:rPr lang="et-EE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and </a:t>
            </a:r>
            <a:r>
              <a:rPr lang="et-EE" sz="10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special</a:t>
            </a:r>
            <a:r>
              <a:rPr lang="et-EE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</a:t>
            </a:r>
            <a:r>
              <a:rPr lang="et-EE" sz="1067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Switchgears</a:t>
            </a:r>
            <a:endParaRPr lang="en-GB" sz="1067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8443" name="Rectangle 18">
            <a:hlinkClick r:id="rId14" action="ppaction://hlinkfile"/>
            <a:extLst>
              <a:ext uri="{FF2B5EF4-FFF2-40B4-BE49-F238E27FC236}">
                <a16:creationId xmlns:a16="http://schemas.microsoft.com/office/drawing/2014/main" id="{E96B808B-0433-40F9-BC00-887D7AA5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49" y="3618666"/>
            <a:ext cx="2025651" cy="4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t-EE" altLang="et-EE" sz="1200" b="1">
                <a:solidFill>
                  <a:srgbClr val="2C4E8C"/>
                </a:solidFill>
                <a:latin typeface="Calibri" panose="020F0502020204030204" pitchFamily="34" charset="0"/>
              </a:rPr>
              <a:t>HE 8PT – Sivacon</a:t>
            </a:r>
          </a:p>
          <a:p>
            <a:pPr>
              <a:lnSpc>
                <a:spcPct val="70000"/>
              </a:lnSpc>
            </a:pPr>
            <a:r>
              <a:rPr lang="et-EE" altLang="et-EE" sz="1067">
                <a:solidFill>
                  <a:srgbClr val="595959"/>
                </a:solidFill>
                <a:latin typeface="Calibri" panose="020F0502020204030204" pitchFamily="34" charset="0"/>
              </a:rPr>
              <a:t>Motor Control Centers</a:t>
            </a:r>
            <a:endParaRPr lang="en-GB" altLang="et-EE" sz="1067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205" name="Rectangle 21">
            <a:extLst>
              <a:ext uri="{FF2B5EF4-FFF2-40B4-BE49-F238E27FC236}">
                <a16:creationId xmlns:a16="http://schemas.microsoft.com/office/drawing/2014/main" id="{16E2FEEB-69B1-4DE4-9CD4-B036EBD5A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227" y="3607905"/>
            <a:ext cx="1991783" cy="3492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et-EE" sz="1200" b="1">
                <a:solidFill>
                  <a:srgbClr val="2C4E8C"/>
                </a:solidFill>
                <a:latin typeface="Calibri" pitchFamily="34" charset="0"/>
              </a:rPr>
              <a:t>HE 8HS</a:t>
            </a:r>
          </a:p>
          <a:p>
            <a:pPr>
              <a:lnSpc>
                <a:spcPct val="70000"/>
              </a:lnSpc>
              <a:defRPr/>
            </a:pPr>
            <a:r>
              <a:rPr lang="et-EE" sz="1067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Modular Switchgears</a:t>
            </a:r>
            <a:endParaRPr lang="en-GB" sz="1067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8206" name="Rectangle 21">
            <a:extLst>
              <a:ext uri="{FF2B5EF4-FFF2-40B4-BE49-F238E27FC236}">
                <a16:creationId xmlns:a16="http://schemas.microsoft.com/office/drawing/2014/main" id="{B06268B1-81A1-4B01-AC3A-0A643B2AE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615" y="3607904"/>
            <a:ext cx="2000249" cy="3492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et-EE" sz="1200" b="1">
                <a:solidFill>
                  <a:srgbClr val="2C4E8C"/>
                </a:solidFill>
                <a:latin typeface="Calibri" pitchFamily="34" charset="0"/>
              </a:rPr>
              <a:t>HE 8HR</a:t>
            </a:r>
          </a:p>
          <a:p>
            <a:pPr>
              <a:lnSpc>
                <a:spcPct val="70000"/>
              </a:lnSpc>
              <a:defRPr/>
            </a:pPr>
            <a:r>
              <a:rPr lang="et-EE" sz="1067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Modular Switchgears</a:t>
            </a:r>
            <a:endParaRPr lang="en-GB" sz="1067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en-GB" sz="1467" b="1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540A7B-DC4E-42D7-BD6F-DC03AA9D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b="1"/>
              <a:t>Equipment for industry sector</a:t>
            </a:r>
            <a:endParaRPr lang="en-GB" sz="3200" b="1"/>
          </a:p>
        </p:txBody>
      </p:sp>
    </p:spTree>
    <p:extLst>
      <p:ext uri="{BB962C8B-B14F-4D97-AF65-F5344CB8AC3E}">
        <p14:creationId xmlns:p14="http://schemas.microsoft.com/office/powerpoint/2010/main" val="31798511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D2A6-9C62-6D41-93BF-BB88A895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1211387"/>
            <a:ext cx="10515600" cy="617414"/>
          </a:xfrm>
        </p:spPr>
        <p:txBody>
          <a:bodyPr/>
          <a:lstStyle/>
          <a:p>
            <a:r>
              <a:rPr lang="en-US" sz="3200" b="1" dirty="0" err="1"/>
              <a:t>Equipment for </a:t>
            </a:r>
            <a:r>
              <a:rPr lang="en-US" sz="3200" b="1" err="1"/>
              <a:t>building </a:t>
            </a:r>
            <a:r>
              <a:rPr lang="en-US" sz="3200" b="1"/>
              <a:t>sector</a:t>
            </a:r>
            <a:r>
              <a:rPr lang="et-EE" sz="3200" b="1"/>
              <a:t> and </a:t>
            </a:r>
            <a:r>
              <a:rPr lang="en-US" sz="3200" b="1"/>
              <a:t>infrastructure</a:t>
            </a:r>
            <a:endParaRPr lang="en-US" sz="3200" b="1" dirty="0"/>
          </a:p>
        </p:txBody>
      </p:sp>
      <p:pic>
        <p:nvPicPr>
          <p:cNvPr id="29" name="Picture 279" descr="C:\Users\fred.vali\Pictures\Harju Elekter\pildipank\Harju Elekter 2.jpg">
            <a:extLst>
              <a:ext uri="{FF2B5EF4-FFF2-40B4-BE49-F238E27FC236}">
                <a16:creationId xmlns:a16="http://schemas.microsoft.com/office/drawing/2014/main" id="{450D361C-328A-C14C-9FB4-625B2E51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99" y="2157262"/>
            <a:ext cx="1464172" cy="2026722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78" descr="C:\Users\fred.vali\Pictures\Harju Elekter\pildipank\Harju Elekter 1.jpg">
            <a:extLst>
              <a:ext uri="{FF2B5EF4-FFF2-40B4-BE49-F238E27FC236}">
                <a16:creationId xmlns:a16="http://schemas.microsoft.com/office/drawing/2014/main" id="{6FBD9202-A4CD-5F47-99C2-592146561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157262"/>
            <a:ext cx="1471878" cy="203635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0" descr="C:\Users\fred.vali\Pictures\Harju Elekter\pildipank\Harju Elekter 4.jpg">
            <a:extLst>
              <a:ext uri="{FF2B5EF4-FFF2-40B4-BE49-F238E27FC236}">
                <a16:creationId xmlns:a16="http://schemas.microsoft.com/office/drawing/2014/main" id="{5A658DCE-7A8E-A54E-8DFC-A8282B08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89" y="2151482"/>
            <a:ext cx="1471878" cy="203635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81" descr="C:\Users\fred.vali\Pictures\Harju Elekter\pildipank\Harju Elekter 5..jpg">
            <a:extLst>
              <a:ext uri="{FF2B5EF4-FFF2-40B4-BE49-F238E27FC236}">
                <a16:creationId xmlns:a16="http://schemas.microsoft.com/office/drawing/2014/main" id="{21963A4B-C003-5042-83CF-9A5D32AB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304" y="2145703"/>
            <a:ext cx="1471878" cy="203635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84" descr="C:\Users\fred.vali\Pictures\Harju Elekter\pildipank\Harju Elekter 6.jpg">
            <a:extLst>
              <a:ext uri="{FF2B5EF4-FFF2-40B4-BE49-F238E27FC236}">
                <a16:creationId xmlns:a16="http://schemas.microsoft.com/office/drawing/2014/main" id="{1F5264C2-4EFA-F541-ABDA-2DC5D358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18" y="4247559"/>
            <a:ext cx="1473804" cy="2038281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87" descr="C:\Users\fred.vali\Pictures\Harju Elekter\pildipank\Harju Elekter 7.jpg">
            <a:extLst>
              <a:ext uri="{FF2B5EF4-FFF2-40B4-BE49-F238E27FC236}">
                <a16:creationId xmlns:a16="http://schemas.microsoft.com/office/drawing/2014/main" id="{6AA0CC87-8DAB-EA42-A377-15DB334B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93" y="4247559"/>
            <a:ext cx="1471878" cy="2038281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90" descr="C:\Users\fred.vali\Pictures\Harju Elekter\pildipank\Harju Elekter 8.jpg">
            <a:extLst>
              <a:ext uri="{FF2B5EF4-FFF2-40B4-BE49-F238E27FC236}">
                <a16:creationId xmlns:a16="http://schemas.microsoft.com/office/drawing/2014/main" id="{1CCC017B-544F-4049-B53A-82320FCB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89" y="4247559"/>
            <a:ext cx="1493071" cy="206718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93" descr="C:\Users\fred.vali\Pictures\Harju Elekter\pildipank\Harju Elekter 9.jpg">
            <a:extLst>
              <a:ext uri="{FF2B5EF4-FFF2-40B4-BE49-F238E27FC236}">
                <a16:creationId xmlns:a16="http://schemas.microsoft.com/office/drawing/2014/main" id="{3D2B958C-F154-3849-8754-EBDCD6CC9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113" y="4247559"/>
            <a:ext cx="1493069" cy="206718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80808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64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7A57554B-8DA2-4738-9F12-CE5E99E0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422" y="394371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6">
            <a:extLst>
              <a:ext uri="{FF2B5EF4-FFF2-40B4-BE49-F238E27FC236}">
                <a16:creationId xmlns:a16="http://schemas.microsoft.com/office/drawing/2014/main" id="{B9975172-1C62-4E74-96AD-D6AEEC61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93" y="3187701"/>
            <a:ext cx="1471084" cy="14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89EF693F-1848-4FD9-831A-DACC2A03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97" y="1066279"/>
            <a:ext cx="798008" cy="80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9B71880A-1DC0-44C9-90CD-615E7385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5" y="4554966"/>
            <a:ext cx="1557867" cy="70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8">
            <a:extLst>
              <a:ext uri="{FF2B5EF4-FFF2-40B4-BE49-F238E27FC236}">
                <a16:creationId xmlns:a16="http://schemas.microsoft.com/office/drawing/2014/main" id="{523F60E3-063F-4212-BAB0-B1F6954E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64" y="2626971"/>
            <a:ext cx="1875367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>
            <a:extLst>
              <a:ext uri="{FF2B5EF4-FFF2-40B4-BE49-F238E27FC236}">
                <a16:creationId xmlns:a16="http://schemas.microsoft.com/office/drawing/2014/main" id="{7DBBADDE-FF27-4AD9-8D2B-FF925F6F8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79" y="3206978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2">
            <a:extLst>
              <a:ext uri="{FF2B5EF4-FFF2-40B4-BE49-F238E27FC236}">
                <a16:creationId xmlns:a16="http://schemas.microsoft.com/office/drawing/2014/main" id="{8BCC3EAE-6C5F-49F2-B5F6-5704D0AF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5081151"/>
            <a:ext cx="1013883" cy="101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3">
            <a:extLst>
              <a:ext uri="{FF2B5EF4-FFF2-40B4-BE49-F238E27FC236}">
                <a16:creationId xmlns:a16="http://schemas.microsoft.com/office/drawing/2014/main" id="{FB42CFC6-F108-4150-A6AC-450D22BE9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71" y="5197203"/>
            <a:ext cx="1316567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>
            <a:extLst>
              <a:ext uri="{FF2B5EF4-FFF2-40B4-BE49-F238E27FC236}">
                <a16:creationId xmlns:a16="http://schemas.microsoft.com/office/drawing/2014/main" id="{BC806D27-00C2-47B8-B918-55D594E3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30" y="2351966"/>
            <a:ext cx="1367367" cy="4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6">
            <a:extLst>
              <a:ext uri="{FF2B5EF4-FFF2-40B4-BE49-F238E27FC236}">
                <a16:creationId xmlns:a16="http://schemas.microsoft.com/office/drawing/2014/main" id="{C02CE0F2-87C4-451B-8CAE-DD00E164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42" y="403006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7">
            <a:extLst>
              <a:ext uri="{FF2B5EF4-FFF2-40B4-BE49-F238E27FC236}">
                <a16:creationId xmlns:a16="http://schemas.microsoft.com/office/drawing/2014/main" id="{85C5262A-7FC3-495D-A10A-DCA58F7E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" y="1727746"/>
            <a:ext cx="1981200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9">
            <a:extLst>
              <a:ext uri="{FF2B5EF4-FFF2-40B4-BE49-F238E27FC236}">
                <a16:creationId xmlns:a16="http://schemas.microsoft.com/office/drawing/2014/main" id="{4EA2B3BD-B5E1-458E-BD19-73839DEC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3486151"/>
            <a:ext cx="2101851" cy="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30">
            <a:extLst>
              <a:ext uri="{FF2B5EF4-FFF2-40B4-BE49-F238E27FC236}">
                <a16:creationId xmlns:a16="http://schemas.microsoft.com/office/drawing/2014/main" id="{CED995B7-FE93-448A-B128-4000E8C8E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97" y="4361219"/>
            <a:ext cx="19346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9">
            <a:extLst>
              <a:ext uri="{FF2B5EF4-FFF2-40B4-BE49-F238E27FC236}">
                <a16:creationId xmlns:a16="http://schemas.microsoft.com/office/drawing/2014/main" id="{36191CE0-5070-49B4-B52B-8A042290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61" y="4312915"/>
            <a:ext cx="1761067" cy="11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">
            <a:extLst>
              <a:ext uri="{FF2B5EF4-FFF2-40B4-BE49-F238E27FC236}">
                <a16:creationId xmlns:a16="http://schemas.microsoft.com/office/drawing/2014/main" id="{6DCCEA48-3E76-4004-8216-19A85D5D94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17" y="4368800"/>
            <a:ext cx="1524000" cy="7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">
            <a:extLst>
              <a:ext uri="{FF2B5EF4-FFF2-40B4-BE49-F238E27FC236}">
                <a16:creationId xmlns:a16="http://schemas.microsoft.com/office/drawing/2014/main" id="{2F984F70-87C8-41A1-B427-62C6DAE9B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1" y="1293284"/>
            <a:ext cx="2241549" cy="73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">
            <a:extLst>
              <a:ext uri="{FF2B5EF4-FFF2-40B4-BE49-F238E27FC236}">
                <a16:creationId xmlns:a16="http://schemas.microsoft.com/office/drawing/2014/main" id="{6C75AEB7-06A0-47B5-BC35-B377B8D2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34" y="3611126"/>
            <a:ext cx="162136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3">
            <a:extLst>
              <a:ext uri="{FF2B5EF4-FFF2-40B4-BE49-F238E27FC236}">
                <a16:creationId xmlns:a16="http://schemas.microsoft.com/office/drawing/2014/main" id="{DD0D47E0-A79F-4F40-8C08-B541F086F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34" y="6267210"/>
            <a:ext cx="116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4">
            <a:extLst>
              <a:ext uri="{FF2B5EF4-FFF2-40B4-BE49-F238E27FC236}">
                <a16:creationId xmlns:a16="http://schemas.microsoft.com/office/drawing/2014/main" id="{6CF348BE-698E-4C95-ADF3-D24493E6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34" y="1966385"/>
            <a:ext cx="1333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5">
            <a:extLst>
              <a:ext uri="{FF2B5EF4-FFF2-40B4-BE49-F238E27FC236}">
                <a16:creationId xmlns:a16="http://schemas.microsoft.com/office/drawing/2014/main" id="{2BE34E99-EA0B-41F4-833B-67F0FC1B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5228168"/>
            <a:ext cx="1375833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6">
            <a:extLst>
              <a:ext uri="{FF2B5EF4-FFF2-40B4-BE49-F238E27FC236}">
                <a16:creationId xmlns:a16="http://schemas.microsoft.com/office/drawing/2014/main" id="{E3ACAC12-E616-4A8C-B170-5BCB1C74A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784" y="2283885"/>
            <a:ext cx="948267" cy="4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7">
            <a:extLst>
              <a:ext uri="{FF2B5EF4-FFF2-40B4-BE49-F238E27FC236}">
                <a16:creationId xmlns:a16="http://schemas.microsoft.com/office/drawing/2014/main" id="{D3CB9AD5-F999-4671-82C2-D536183C1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67" y="2990851"/>
            <a:ext cx="1449917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8">
            <a:extLst>
              <a:ext uri="{FF2B5EF4-FFF2-40B4-BE49-F238E27FC236}">
                <a16:creationId xmlns:a16="http://schemas.microsoft.com/office/drawing/2014/main" id="{65A12DAC-6C50-47C3-B391-C0F11918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03" y="5511041"/>
            <a:ext cx="857264" cy="90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9">
            <a:extLst>
              <a:ext uri="{FF2B5EF4-FFF2-40B4-BE49-F238E27FC236}">
                <a16:creationId xmlns:a16="http://schemas.microsoft.com/office/drawing/2014/main" id="{579324F4-4E42-4788-8E73-B199A74D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3" y="5469468"/>
            <a:ext cx="1191684" cy="6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0">
            <a:extLst>
              <a:ext uri="{FF2B5EF4-FFF2-40B4-BE49-F238E27FC236}">
                <a16:creationId xmlns:a16="http://schemas.microsoft.com/office/drawing/2014/main" id="{53EB5520-5B0A-43F4-AA7C-94B8AD4D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6" y="5588092"/>
            <a:ext cx="1225551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11">
            <a:extLst>
              <a:ext uri="{FF2B5EF4-FFF2-40B4-BE49-F238E27FC236}">
                <a16:creationId xmlns:a16="http://schemas.microsoft.com/office/drawing/2014/main" id="{1911FDA2-6BA0-4D55-B354-23FA304F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25" y="1996812"/>
            <a:ext cx="1719324" cy="66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12">
            <a:extLst>
              <a:ext uri="{FF2B5EF4-FFF2-40B4-BE49-F238E27FC236}">
                <a16:creationId xmlns:a16="http://schemas.microsoft.com/office/drawing/2014/main" id="{24764EDB-21A0-4E5C-9657-F760A258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13" y="1182737"/>
            <a:ext cx="1409700" cy="7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13">
            <a:extLst>
              <a:ext uri="{FF2B5EF4-FFF2-40B4-BE49-F238E27FC236}">
                <a16:creationId xmlns:a16="http://schemas.microsoft.com/office/drawing/2014/main" id="{8622CEE1-D663-45FD-8FE1-045D3A19B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1" y="3329518"/>
            <a:ext cx="1439333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14">
            <a:extLst>
              <a:ext uri="{FF2B5EF4-FFF2-40B4-BE49-F238E27FC236}">
                <a16:creationId xmlns:a16="http://schemas.microsoft.com/office/drawing/2014/main" id="{380218C9-F2B0-4AC0-8054-F5E5A474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67" y="2917523"/>
            <a:ext cx="1013883" cy="33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18">
            <a:extLst>
              <a:ext uri="{FF2B5EF4-FFF2-40B4-BE49-F238E27FC236}">
                <a16:creationId xmlns:a16="http://schemas.microsoft.com/office/drawing/2014/main" id="{C0E5C4CE-DCB4-4462-82B2-2CE83D12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2785533"/>
            <a:ext cx="1972733" cy="34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19">
            <a:extLst>
              <a:ext uri="{FF2B5EF4-FFF2-40B4-BE49-F238E27FC236}">
                <a16:creationId xmlns:a16="http://schemas.microsoft.com/office/drawing/2014/main" id="{FC372B2F-505B-4174-8E6F-16DA3EBD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1" y="2624033"/>
            <a:ext cx="1502833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16">
            <a:extLst>
              <a:ext uri="{FF2B5EF4-FFF2-40B4-BE49-F238E27FC236}">
                <a16:creationId xmlns:a16="http://schemas.microsoft.com/office/drawing/2014/main" id="{D2198A0A-4D47-40D3-B785-804910AA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77" y="2209280"/>
            <a:ext cx="1130300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Picture 5">
            <a:extLst>
              <a:ext uri="{FF2B5EF4-FFF2-40B4-BE49-F238E27FC236}">
                <a16:creationId xmlns:a16="http://schemas.microsoft.com/office/drawing/2014/main" id="{943589EF-7318-4FCF-9669-C59DDD128A1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1" y="5386944"/>
            <a:ext cx="1045633" cy="10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20">
            <a:extLst>
              <a:ext uri="{FF2B5EF4-FFF2-40B4-BE49-F238E27FC236}">
                <a16:creationId xmlns:a16="http://schemas.microsoft.com/office/drawing/2014/main" id="{5CC2BA36-DA08-430A-8A60-EA99A501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6" y="3473356"/>
            <a:ext cx="1714500" cy="3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17">
            <a:extLst>
              <a:ext uri="{FF2B5EF4-FFF2-40B4-BE49-F238E27FC236}">
                <a16:creationId xmlns:a16="http://schemas.microsoft.com/office/drawing/2014/main" id="{C55826EE-6F69-4F37-B933-0459BB43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6316952"/>
            <a:ext cx="2078567" cy="28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7" name="Picture 22">
            <a:extLst>
              <a:ext uri="{FF2B5EF4-FFF2-40B4-BE49-F238E27FC236}">
                <a16:creationId xmlns:a16="http://schemas.microsoft.com/office/drawing/2014/main" id="{200991E0-BB1A-45E0-AD29-1791EB51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17" y="3884085"/>
            <a:ext cx="1242483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CD64E-CB84-4E4E-B919-7DC827A39C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30" y="1768778"/>
            <a:ext cx="1108708" cy="440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2DC328-5F1F-472A-BD22-CA853E9478F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30" y="5442313"/>
            <a:ext cx="1702242" cy="958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99A0C5-F6D9-4207-A9B7-6721BC774E2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13" y="279167"/>
            <a:ext cx="1966615" cy="652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247E26-DF69-45D4-B517-3C83583DC28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9" y="256970"/>
            <a:ext cx="1652061" cy="596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E8882A-A4AA-439A-8358-AF78DF64389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1" y="141419"/>
            <a:ext cx="1234622" cy="10309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8AF740-5F1D-41F2-A2FD-78F8787F158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7" y="5801511"/>
            <a:ext cx="1642592" cy="86176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75695F8-42A6-4931-B564-0D3DADAE61F6}"/>
              </a:ext>
            </a:extLst>
          </p:cNvPr>
          <p:cNvSpPr/>
          <p:nvPr/>
        </p:nvSpPr>
        <p:spPr>
          <a:xfrm>
            <a:off x="564900" y="2360"/>
            <a:ext cx="4054295" cy="1207779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Pealkiri 1">
            <a:extLst>
              <a:ext uri="{FF2B5EF4-FFF2-40B4-BE49-F238E27FC236}">
                <a16:creationId xmlns:a16="http://schemas.microsoft.com/office/drawing/2014/main" id="{2C2B86AD-B156-4A24-9151-790D400CBCF5}"/>
              </a:ext>
            </a:extLst>
          </p:cNvPr>
          <p:cNvSpPr txBox="1">
            <a:spLocks/>
          </p:cNvSpPr>
          <p:nvPr/>
        </p:nvSpPr>
        <p:spPr>
          <a:xfrm>
            <a:off x="617834" y="103766"/>
            <a:ext cx="4206679" cy="981520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t-EE" altLang="et-EE" sz="3200" b="1" spc="-100">
                <a:solidFill>
                  <a:schemeClr val="bg1"/>
                </a:solidFill>
                <a:latin typeface="Calibri"/>
                <a:cs typeface="Calibri"/>
              </a:rPr>
              <a:t>Customers</a:t>
            </a:r>
            <a:r>
              <a:rPr lang="en-GB" altLang="et-EE" sz="3200" b="1" spc="-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t-EE" altLang="et-EE" sz="3200" b="1" spc="-100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lang="en-GB" altLang="et-EE" sz="3200" b="1" spc="-100" dirty="0">
                <a:solidFill>
                  <a:schemeClr val="bg1"/>
                </a:solidFill>
                <a:latin typeface="Calibri"/>
                <a:cs typeface="Calibri"/>
              </a:rPr>
              <a:t>partners</a:t>
            </a:r>
            <a:endParaRPr lang="et-EE" altLang="et-E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AEB5D8-6326-4C1A-A46D-DF2EB558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/>
              <a:t>Real Estate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56144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3C7C62B9-FF30-4927-823D-F5EEFBB8B937}"/>
              </a:ext>
            </a:extLst>
          </p:cNvPr>
          <p:cNvSpPr txBox="1">
            <a:spLocks/>
          </p:cNvSpPr>
          <p:nvPr/>
        </p:nvSpPr>
        <p:spPr>
          <a:xfrm>
            <a:off x="510381" y="3968619"/>
            <a:ext cx="4308891" cy="35083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</a:t>
            </a:r>
            <a:r>
              <a:rPr kumimoji="0" lang="et-EE" sz="32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estate development and management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78921-5115-46D6-87BD-EB4271F1E9E7}"/>
              </a:ext>
            </a:extLst>
          </p:cNvPr>
          <p:cNvSpPr txBox="1"/>
          <p:nvPr/>
        </p:nvSpPr>
        <p:spPr>
          <a:xfrm>
            <a:off x="3731133" y="5504325"/>
            <a:ext cx="223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Production, office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ware-house premises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Factory with solid fill">
            <a:extLst>
              <a:ext uri="{FF2B5EF4-FFF2-40B4-BE49-F238E27FC236}">
                <a16:creationId xmlns:a16="http://schemas.microsoft.com/office/drawing/2014/main" id="{658EDEC9-17F4-4228-9687-A8054797E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2730" y="4005765"/>
            <a:ext cx="914400" cy="914400"/>
          </a:xfrm>
          <a:prstGeom prst="rect">
            <a:avLst/>
          </a:prstGeom>
        </p:spPr>
      </p:pic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88B2E9DF-F441-461C-BAF5-2B543A48E682}"/>
              </a:ext>
            </a:extLst>
          </p:cNvPr>
          <p:cNvSpPr txBox="1">
            <a:spLocks/>
          </p:cNvSpPr>
          <p:nvPr/>
        </p:nvSpPr>
        <p:spPr>
          <a:xfrm>
            <a:off x="9431860" y="5493990"/>
            <a:ext cx="2410483" cy="1286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parks in Estonia, Finland, Lithuania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phic 35" descr="Marker">
            <a:extLst>
              <a:ext uri="{FF2B5EF4-FFF2-40B4-BE49-F238E27FC236}">
                <a16:creationId xmlns:a16="http://schemas.microsoft.com/office/drawing/2014/main" id="{39C9915D-D70B-4B07-B850-7D0BABF30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03988" y="4048068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A234A8-62F8-4246-8553-D363327739A0}"/>
              </a:ext>
            </a:extLst>
          </p:cNvPr>
          <p:cNvSpPr txBox="1"/>
          <p:nvPr/>
        </p:nvSpPr>
        <p:spPr>
          <a:xfrm>
            <a:off x="3507971" y="5012190"/>
            <a:ext cx="258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>
                <a:solidFill>
                  <a:srgbClr val="0065BD"/>
                </a:solidFill>
              </a:rPr>
              <a:t>1</a:t>
            </a:r>
            <a:r>
              <a:rPr lang="en-GB" sz="2000" b="1">
                <a:solidFill>
                  <a:srgbClr val="0065BD"/>
                </a:solidFill>
              </a:rPr>
              <a:t>15</a:t>
            </a:r>
            <a:r>
              <a:rPr lang="et-EE" sz="2000" b="1">
                <a:solidFill>
                  <a:srgbClr val="0065BD"/>
                </a:solidFill>
              </a:rPr>
              <a:t>,</a:t>
            </a:r>
            <a:r>
              <a:rPr lang="en-GB" sz="2000" b="1">
                <a:solidFill>
                  <a:srgbClr val="0065BD"/>
                </a:solidFill>
              </a:rPr>
              <a:t>182</a:t>
            </a:r>
            <a:r>
              <a:rPr lang="et-EE" sz="2000" b="1">
                <a:solidFill>
                  <a:srgbClr val="0065BD"/>
                </a:solidFill>
              </a:rPr>
              <a:t> </a:t>
            </a:r>
            <a:r>
              <a:rPr lang="et-EE" sz="2000" b="1" dirty="0">
                <a:solidFill>
                  <a:srgbClr val="0065BD"/>
                </a:solidFill>
              </a:rPr>
              <a:t>m</a:t>
            </a:r>
            <a:r>
              <a:rPr lang="et-EE" sz="2000" b="1" baseline="30000" dirty="0">
                <a:solidFill>
                  <a:srgbClr val="0065BD"/>
                </a:solidFill>
              </a:rPr>
              <a:t>2</a:t>
            </a:r>
            <a:r>
              <a:rPr lang="et-EE" sz="2000" b="1" dirty="0">
                <a:solidFill>
                  <a:srgbClr val="0065BD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E9C14-3AC0-4B4A-BB3F-497B16D5AF9C}"/>
              </a:ext>
            </a:extLst>
          </p:cNvPr>
          <p:cNvSpPr txBox="1"/>
          <p:nvPr/>
        </p:nvSpPr>
        <p:spPr>
          <a:xfrm>
            <a:off x="9542391" y="5012190"/>
            <a:ext cx="203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65BD"/>
                </a:solidFill>
              </a:rPr>
              <a:t>7</a:t>
            </a:r>
            <a:r>
              <a:rPr lang="et-EE" b="1" dirty="0">
                <a:solidFill>
                  <a:srgbClr val="0065BD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E0E2CE-1ED1-4E05-97A4-0D810FB89657}"/>
              </a:ext>
            </a:extLst>
          </p:cNvPr>
          <p:cNvSpPr txBox="1"/>
          <p:nvPr/>
        </p:nvSpPr>
        <p:spPr>
          <a:xfrm>
            <a:off x="6680718" y="5012190"/>
            <a:ext cx="203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65BD"/>
                </a:solidFill>
              </a:rPr>
              <a:t>75,23</a:t>
            </a:r>
            <a:r>
              <a:rPr lang="et-EE" sz="2000" b="1" dirty="0">
                <a:solidFill>
                  <a:srgbClr val="0065BD"/>
                </a:solidFill>
              </a:rPr>
              <a:t> ha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0EA84C59-0271-4C58-A52D-E7E365D8A646}"/>
              </a:ext>
            </a:extLst>
          </p:cNvPr>
          <p:cNvSpPr txBox="1">
            <a:spLocks/>
          </p:cNvSpPr>
          <p:nvPr/>
        </p:nvSpPr>
        <p:spPr>
          <a:xfrm>
            <a:off x="6494272" y="5493990"/>
            <a:ext cx="2410483" cy="885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700" b="0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lt 2">
            <a:extLst>
              <a:ext uri="{FF2B5EF4-FFF2-40B4-BE49-F238E27FC236}">
                <a16:creationId xmlns:a16="http://schemas.microsoft.com/office/drawing/2014/main" id="{4D4C9D27-B325-454F-AF76-0F6808C4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0"/>
          <a:stretch/>
        </p:blipFill>
        <p:spPr bwMode="auto">
          <a:xfrm>
            <a:off x="0" y="1"/>
            <a:ext cx="12192000" cy="364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 descr="Topography Map with solid fill">
            <a:extLst>
              <a:ext uri="{FF2B5EF4-FFF2-40B4-BE49-F238E27FC236}">
                <a16:creationId xmlns:a16="http://schemas.microsoft.com/office/drawing/2014/main" id="{E081C5A4-1CFC-4229-9E03-B4ADD4A2C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4275" y="4163064"/>
            <a:ext cx="690772" cy="6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FC4DA9-FE89-4F66-B485-A93DABD3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/>
              <a:t>F</a:t>
            </a:r>
            <a:r>
              <a:rPr lang="en-GB" b="1"/>
              <a:t>inancial </a:t>
            </a:r>
            <a:r>
              <a:rPr lang="et-EE" b="1"/>
              <a:t>I</a:t>
            </a:r>
            <a:r>
              <a:rPr lang="en-GB" b="1"/>
              <a:t>ndicators</a:t>
            </a:r>
          </a:p>
        </p:txBody>
      </p:sp>
    </p:spTree>
    <p:extLst>
      <p:ext uri="{BB962C8B-B14F-4D97-AF65-F5344CB8AC3E}">
        <p14:creationId xmlns:p14="http://schemas.microsoft.com/office/powerpoint/2010/main" val="288550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0A69-A6C0-48BA-BFD3-7EF8DAB6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b="1"/>
              <a:t>Q2 2021 Key Indicators</a:t>
            </a:r>
            <a:br>
              <a:rPr lang="en-GB" dirty="0"/>
            </a:br>
            <a:r>
              <a:rPr lang="en-GB" sz="2000" dirty="0" err="1"/>
              <a:t>mln</a:t>
            </a:r>
            <a:r>
              <a:rPr lang="en-GB" sz="2000" dirty="0"/>
              <a:t> </a:t>
            </a:r>
            <a:r>
              <a:rPr lang="en-GB" sz="2000" dirty="0" err="1"/>
              <a:t>eurot</a:t>
            </a:r>
            <a:endParaRPr lang="et-EE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B9CCC2-B910-4144-88B5-58AEC0015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306605"/>
              </p:ext>
            </p:extLst>
          </p:nvPr>
        </p:nvGraphicFramePr>
        <p:xfrm>
          <a:off x="1943100" y="2033379"/>
          <a:ext cx="7534385" cy="3495757"/>
        </p:xfrm>
        <a:graphic>
          <a:graphicData uri="http://schemas.openxmlformats.org/drawingml/2006/table">
            <a:tbl>
              <a:tblPr/>
              <a:tblGrid>
                <a:gridCol w="4131511">
                  <a:extLst>
                    <a:ext uri="{9D8B030D-6E8A-4147-A177-3AD203B41FA5}">
                      <a16:colId xmlns:a16="http://schemas.microsoft.com/office/drawing/2014/main" val="2110639506"/>
                    </a:ext>
                  </a:extLst>
                </a:gridCol>
                <a:gridCol w="1014526">
                  <a:extLst>
                    <a:ext uri="{9D8B030D-6E8A-4147-A177-3AD203B41FA5}">
                      <a16:colId xmlns:a16="http://schemas.microsoft.com/office/drawing/2014/main" val="1173478724"/>
                    </a:ext>
                  </a:extLst>
                </a:gridCol>
                <a:gridCol w="941932">
                  <a:extLst>
                    <a:ext uri="{9D8B030D-6E8A-4147-A177-3AD203B41FA5}">
                      <a16:colId xmlns:a16="http://schemas.microsoft.com/office/drawing/2014/main" val="1699661225"/>
                    </a:ext>
                  </a:extLst>
                </a:gridCol>
                <a:gridCol w="802021">
                  <a:extLst>
                    <a:ext uri="{9D8B030D-6E8A-4147-A177-3AD203B41FA5}">
                      <a16:colId xmlns:a16="http://schemas.microsoft.com/office/drawing/2014/main" val="3536038381"/>
                    </a:ext>
                  </a:extLst>
                </a:gridCol>
                <a:gridCol w="644395">
                  <a:extLst>
                    <a:ext uri="{9D8B030D-6E8A-4147-A177-3AD203B41FA5}">
                      <a16:colId xmlns:a16="http://schemas.microsoft.com/office/drawing/2014/main" val="3731508843"/>
                    </a:ext>
                  </a:extLst>
                </a:gridCol>
              </a:tblGrid>
              <a:tr h="695179">
                <a:tc>
                  <a:txBody>
                    <a:bodyPr/>
                    <a:lstStyle/>
                    <a:p>
                      <a:pPr algn="l" fontAlgn="ctr"/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1" i="0" u="none" strike="noStrike">
                          <a:solidFill>
                            <a:srgbClr val="0065BD"/>
                          </a:solidFill>
                          <a:effectLst/>
                          <a:latin typeface="Calibri" panose="020F0502020204030204" pitchFamily="34" charset="0"/>
                        </a:rPr>
                        <a:t>Q2 </a:t>
                      </a:r>
                      <a:endParaRPr lang="et-EE" sz="1400" b="1" i="0" u="none" strike="noStrike" dirty="0">
                        <a:solidFill>
                          <a:srgbClr val="0065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ctr"/>
                      <a:r>
                        <a:rPr lang="et-EE" sz="1400" b="1" i="0" u="none" strike="noStrike" dirty="0">
                          <a:solidFill>
                            <a:srgbClr val="0065BD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65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1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  <a:br>
                        <a:rPr lang="et-EE" sz="1400" b="1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t-EE" sz="1400" b="1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          +/-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1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10788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Revenue</a:t>
                      </a:r>
                      <a:endParaRPr lang="en-US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-6.9</a:t>
                      </a:r>
                      <a:r>
                        <a:rPr lang="en-US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146.6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300661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Operating profit </a:t>
                      </a:r>
                      <a:r>
                        <a:rPr lang="et-EE" sz="1600" b="0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(EBIT)</a:t>
                      </a:r>
                      <a:endParaRPr lang="en-US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-69.8</a:t>
                      </a:r>
                      <a:r>
                        <a:rPr lang="en-US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953728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EBITDA</a:t>
                      </a:r>
                      <a:endParaRPr lang="en-US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-46.9%</a:t>
                      </a:r>
                      <a:endParaRPr lang="en-US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818802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Profit for the period</a:t>
                      </a:r>
                      <a:endParaRPr lang="en-US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-75.2</a:t>
                      </a:r>
                      <a:r>
                        <a:rPr lang="en-US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442583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Earnings per share </a:t>
                      </a:r>
                      <a:r>
                        <a:rPr lang="en-US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600" b="0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EPS)</a:t>
                      </a:r>
                      <a:r>
                        <a:rPr lang="et-EE" sz="1600" b="0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(euros)</a:t>
                      </a:r>
                      <a:endParaRPr lang="en-US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.11</a:t>
                      </a:r>
                      <a:endParaRPr lang="en-US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-75.5</a:t>
                      </a:r>
                      <a:r>
                        <a:rPr lang="en-US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t-EE" sz="1400" b="0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42697"/>
                  </a:ext>
                </a:extLst>
              </a:tr>
              <a:tr h="397245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Investments, 6M</a:t>
                      </a:r>
                      <a:endParaRPr lang="et-EE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t-EE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304979"/>
                  </a:ext>
                </a:extLst>
              </a:tr>
              <a:tr h="417108">
                <a:tc>
                  <a:txBody>
                    <a:bodyPr/>
                    <a:lstStyle/>
                    <a:p>
                      <a:pPr algn="l" fontAlgn="ctr"/>
                      <a:r>
                        <a:rPr lang="et-EE" sz="16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Employees, 30.06</a:t>
                      </a:r>
                      <a:endParaRPr lang="et-EE" sz="16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829</a:t>
                      </a:r>
                      <a:endParaRPr lang="et-EE" sz="1400" b="0" i="0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1" u="none" strike="noStrike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39 </a:t>
                      </a:r>
                      <a:endParaRPr lang="et-EE" sz="1400" b="0" i="1" u="none" strike="noStrike" dirty="0">
                        <a:solidFill>
                          <a:srgbClr val="1428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400" b="0" i="0" u="none" strike="noStrike" dirty="0">
                          <a:solidFill>
                            <a:srgbClr val="142850"/>
                          </a:solidFill>
                          <a:effectLst/>
                          <a:latin typeface="Calibri" panose="020F0502020204030204" pitchFamily="34" charset="0"/>
                        </a:rPr>
                        <a:t>784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635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776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BB58EA-E424-49DA-BB46-A8276D46152D}"/>
              </a:ext>
            </a:extLst>
          </p:cNvPr>
          <p:cNvSpPr/>
          <p:nvPr/>
        </p:nvSpPr>
        <p:spPr>
          <a:xfrm>
            <a:off x="298439" y="329085"/>
            <a:ext cx="3008376" cy="6198360"/>
          </a:xfrm>
          <a:prstGeom prst="rect">
            <a:avLst/>
          </a:prstGeom>
          <a:solidFill>
            <a:srgbClr val="EB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24583" name="Rectangle 4">
            <a:extLst>
              <a:ext uri="{FF2B5EF4-FFF2-40B4-BE49-F238E27FC236}">
                <a16:creationId xmlns:a16="http://schemas.microsoft.com/office/drawing/2014/main" id="{EA8C4D48-D009-4D11-A82A-C9BD32D0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584" y="2785534"/>
            <a:ext cx="91440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altLang="et-EE" sz="320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24C1E66-8E72-47AF-A71D-D893AD966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276242"/>
              </p:ext>
            </p:extLst>
          </p:nvPr>
        </p:nvGraphicFramePr>
        <p:xfrm>
          <a:off x="4612528" y="514551"/>
          <a:ext cx="4715113" cy="3094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A22B4A-E8D8-44B2-8343-1E4C140A9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794116"/>
              </p:ext>
            </p:extLst>
          </p:nvPr>
        </p:nvGraphicFramePr>
        <p:xfrm>
          <a:off x="3549799" y="3608916"/>
          <a:ext cx="7756488" cy="291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147D12-C5FC-4747-8BDB-3BB8A973FB2C}"/>
              </a:ext>
            </a:extLst>
          </p:cNvPr>
          <p:cNvSpPr txBox="1"/>
          <p:nvPr/>
        </p:nvSpPr>
        <p:spPr>
          <a:xfrm>
            <a:off x="9542687" y="3784771"/>
            <a:ext cx="7954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t-EE" sz="1400">
                <a:solidFill>
                  <a:schemeClr val="tx1">
                    <a:lumMod val="65000"/>
                    <a:lumOff val="35000"/>
                  </a:schemeClr>
                </a:solidFill>
                <a:ea typeface="Roboto Condensed" charset="0"/>
                <a:cs typeface="Roboto Condensed" charset="0"/>
              </a:rPr>
              <a:t>EUR ‘000</a:t>
            </a:r>
            <a:endParaRPr lang="en-GB" sz="1400">
              <a:solidFill>
                <a:schemeClr val="tx1">
                  <a:lumMod val="65000"/>
                  <a:lumOff val="35000"/>
                </a:schemeClr>
              </a:solidFill>
              <a:ea typeface="Roboto Condensed" charset="0"/>
              <a:cs typeface="Roboto Condensed" charset="0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5E54FE0-93E6-4E8E-BB1B-A869C0AD117C}"/>
              </a:ext>
            </a:extLst>
          </p:cNvPr>
          <p:cNvSpPr txBox="1">
            <a:spLocks/>
          </p:cNvSpPr>
          <p:nvPr/>
        </p:nvSpPr>
        <p:spPr>
          <a:xfrm>
            <a:off x="328287" y="1183984"/>
            <a:ext cx="2868370" cy="467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3600" b="1" i="0" u="none" strike="noStrike" kern="1200" cap="none" spc="0" normalizeH="0" baseline="0" noProof="0">
                <a:ln>
                  <a:noFill/>
                </a:ln>
                <a:solidFill>
                  <a:srgbClr val="0066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67.0 million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2800">
                <a:solidFill>
                  <a:srgbClr val="142850"/>
                </a:solidFill>
                <a:latin typeface="Calibri" panose="020F0502020204030204"/>
              </a:rPr>
              <a:t>6M</a:t>
            </a:r>
            <a:r>
              <a:rPr kumimoji="0" lang="et-EE" sz="28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 </a:t>
            </a:r>
          </a:p>
        </p:txBody>
      </p:sp>
    </p:spTree>
    <p:extLst>
      <p:ext uri="{BB962C8B-B14F-4D97-AF65-F5344CB8AC3E}">
        <p14:creationId xmlns:p14="http://schemas.microsoft.com/office/powerpoint/2010/main" val="22615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34AAD8-52ED-4FAA-ACFD-E286E4CBC794}"/>
              </a:ext>
            </a:extLst>
          </p:cNvPr>
          <p:cNvSpPr/>
          <p:nvPr/>
        </p:nvSpPr>
        <p:spPr>
          <a:xfrm>
            <a:off x="566928" y="210312"/>
            <a:ext cx="4532068" cy="6163056"/>
          </a:xfrm>
          <a:prstGeom prst="rect">
            <a:avLst/>
          </a:prstGeom>
          <a:solidFill>
            <a:srgbClr val="EB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graphicFrame>
        <p:nvGraphicFramePr>
          <p:cNvPr id="14" name="Chart Placeholder 13">
            <a:extLst>
              <a:ext uri="{FF2B5EF4-FFF2-40B4-BE49-F238E27FC236}">
                <a16:creationId xmlns:a16="http://schemas.microsoft.com/office/drawing/2014/main" id="{917A84D3-5F02-4C0D-ACB6-B3C393A4919A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1432670843"/>
              </p:ext>
            </p:extLst>
          </p:nvPr>
        </p:nvGraphicFramePr>
        <p:xfrm>
          <a:off x="5098995" y="1549101"/>
          <a:ext cx="7003357" cy="3700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67666B00-399B-49CA-BF0E-549C8A366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40931"/>
              </p:ext>
            </p:extLst>
          </p:nvPr>
        </p:nvGraphicFramePr>
        <p:xfrm>
          <a:off x="792608" y="3127248"/>
          <a:ext cx="4157408" cy="317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4BBBDE5-3646-44CF-B939-8DD64EB1E4F0}"/>
              </a:ext>
            </a:extLst>
          </p:cNvPr>
          <p:cNvSpPr txBox="1"/>
          <p:nvPr/>
        </p:nvSpPr>
        <p:spPr>
          <a:xfrm>
            <a:off x="980115" y="1114127"/>
            <a:ext cx="3423980" cy="195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3600" b="1" i="0" u="none" strike="noStrike" kern="1200" cap="none" spc="0" normalizeH="0" baseline="0" noProof="0">
                <a:ln>
                  <a:noFill/>
                </a:ln>
                <a:solidFill>
                  <a:srgbClr val="0066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7,983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3200" b="1">
                <a:solidFill>
                  <a:srgbClr val="142850"/>
                </a:solidFill>
                <a:latin typeface="Calibri" panose="020F0502020204030204"/>
              </a:rPr>
              <a:t>Shareholders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b="1">
                <a:solidFill>
                  <a:srgbClr val="142850"/>
                </a:solidFill>
                <a:latin typeface="Calibri" panose="020F0502020204030204"/>
              </a:rPr>
              <a:t>(30.06.2021)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3200" b="1" i="0" u="none" strike="noStrike" kern="1200" cap="none" spc="0" normalizeH="0" baseline="0" noProof="0">
                <a:ln>
                  <a:noFill/>
                </a:ln>
                <a:solidFill>
                  <a:srgbClr val="3143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13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BD33AA-72DE-456F-B99F-B0E959FC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B3828-F412-4DD2-A046-CE9C69D83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143FC78-8F81-418D-AB9D-017F89F69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18"/>
            <a:ext cx="12192000" cy="629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79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4">
            <a:extLst>
              <a:ext uri="{FF2B5EF4-FFF2-40B4-BE49-F238E27FC236}">
                <a16:creationId xmlns:a16="http://schemas.microsoft.com/office/drawing/2014/main" id="{EA8C4D48-D009-4D11-A82A-C9BD32D0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584" y="2785534"/>
            <a:ext cx="91440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altLang="et-EE" sz="320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2A34E443-A5D7-43CD-BADA-09090856AC0D}"/>
              </a:ext>
            </a:extLst>
          </p:cNvPr>
          <p:cNvSpPr txBox="1">
            <a:spLocks/>
          </p:cNvSpPr>
          <p:nvPr/>
        </p:nvSpPr>
        <p:spPr>
          <a:xfrm>
            <a:off x="1177845" y="613857"/>
            <a:ext cx="5210629" cy="1049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Share price in Stock Exchange Nasdaq Tallinn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D0234-E502-4DB6-A6A8-572D373D2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668" y="750292"/>
            <a:ext cx="2266485" cy="266311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5DA180B-EE41-43C9-9921-4807C0F34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740273"/>
            <a:ext cx="8883650" cy="4273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0C694-62BF-4412-BE1C-188EF16F44BD}"/>
              </a:ext>
            </a:extLst>
          </p:cNvPr>
          <p:cNvSpPr txBox="1"/>
          <p:nvPr/>
        </p:nvSpPr>
        <p:spPr>
          <a:xfrm>
            <a:off x="10375900" y="2430862"/>
            <a:ext cx="457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t-EE" sz="1600">
                <a:solidFill>
                  <a:srgbClr val="0066BF"/>
                </a:solidFill>
                <a:ea typeface="Roboto Condensed" charset="0"/>
                <a:cs typeface="Roboto Condensed" charset="0"/>
              </a:rPr>
              <a:t>8.18</a:t>
            </a:r>
            <a:endParaRPr lang="en-GB" sz="1600">
              <a:solidFill>
                <a:srgbClr val="0066BF"/>
              </a:solidFill>
              <a:ea typeface="Roboto Condensed" charset="0"/>
              <a:cs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7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A923C9-15F5-4393-98F4-02ACEC84A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2403" y="5691591"/>
            <a:ext cx="5007193" cy="445294"/>
          </a:xfrm>
        </p:spPr>
        <p:txBody>
          <a:bodyPr/>
          <a:lstStyle/>
          <a:p>
            <a:pPr algn="ctr"/>
            <a:r>
              <a:rPr lang="et-EE" dirty="0">
                <a:hlinkClick r:id="rId2"/>
              </a:rPr>
              <a:t>www.harjuelekter.com</a:t>
            </a:r>
            <a:endParaRPr lang="et-EE" dirty="0"/>
          </a:p>
          <a:p>
            <a:pPr algn="ctr"/>
            <a:r>
              <a:rPr lang="et-EE" dirty="0"/>
              <a:t>#harjuelekter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62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E2C5B-E78C-EC46-AEB6-EB1AAC7E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696" r="26918"/>
          <a:stretch/>
        </p:blipFill>
        <p:spPr>
          <a:xfrm>
            <a:off x="5548716" y="0"/>
            <a:ext cx="6643284" cy="6884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B7A1D-60AE-1046-BB56-253BC5FA8D7F}"/>
              </a:ext>
            </a:extLst>
          </p:cNvPr>
          <p:cNvSpPr txBox="1"/>
          <p:nvPr/>
        </p:nvSpPr>
        <p:spPr>
          <a:xfrm>
            <a:off x="482401" y="269847"/>
            <a:ext cx="727095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et-EE"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Harju Elekter Group</a:t>
            </a:r>
            <a:endParaRPr lang="en-US" altLang="et-EE" sz="3200" b="1">
              <a:solidFill>
                <a:schemeClr val="bg1"/>
              </a:solidFill>
            </a:endParaRP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86145091-E3CE-8740-A6D6-F43F5D87E8D6}"/>
              </a:ext>
            </a:extLst>
          </p:cNvPr>
          <p:cNvSpPr/>
          <p:nvPr/>
        </p:nvSpPr>
        <p:spPr>
          <a:xfrm>
            <a:off x="9061549" y="3119576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F1542C-819E-484C-AF82-D75D33FF48B2}"/>
              </a:ext>
            </a:extLst>
          </p:cNvPr>
          <p:cNvSpPr/>
          <p:nvPr/>
        </p:nvSpPr>
        <p:spPr>
          <a:xfrm>
            <a:off x="10257987" y="2114231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0" name="Doughnut 29">
            <a:extLst>
              <a:ext uri="{FF2B5EF4-FFF2-40B4-BE49-F238E27FC236}">
                <a16:creationId xmlns:a16="http://schemas.microsoft.com/office/drawing/2014/main" id="{33E8821A-B860-BE4F-9C92-1490E4DB7C93}"/>
              </a:ext>
            </a:extLst>
          </p:cNvPr>
          <p:cNvSpPr/>
          <p:nvPr/>
        </p:nvSpPr>
        <p:spPr>
          <a:xfrm>
            <a:off x="9046615" y="2765501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1" name="Doughnut 30">
            <a:extLst>
              <a:ext uri="{FF2B5EF4-FFF2-40B4-BE49-F238E27FC236}">
                <a16:creationId xmlns:a16="http://schemas.microsoft.com/office/drawing/2014/main" id="{A63D156D-E967-B746-8241-EB57C794BBAA}"/>
              </a:ext>
            </a:extLst>
          </p:cNvPr>
          <p:cNvSpPr/>
          <p:nvPr/>
        </p:nvSpPr>
        <p:spPr>
          <a:xfrm>
            <a:off x="9215292" y="2600325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2" name="Doughnut 31">
            <a:extLst>
              <a:ext uri="{FF2B5EF4-FFF2-40B4-BE49-F238E27FC236}">
                <a16:creationId xmlns:a16="http://schemas.microsoft.com/office/drawing/2014/main" id="{0C23DA39-78FE-BA4A-9F2F-FF0C8C73291A}"/>
              </a:ext>
            </a:extLst>
          </p:cNvPr>
          <p:cNvSpPr/>
          <p:nvPr/>
        </p:nvSpPr>
        <p:spPr>
          <a:xfrm>
            <a:off x="9387853" y="2350012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4" name="Doughnut 33">
            <a:extLst>
              <a:ext uri="{FF2B5EF4-FFF2-40B4-BE49-F238E27FC236}">
                <a16:creationId xmlns:a16="http://schemas.microsoft.com/office/drawing/2014/main" id="{8DF75176-5468-2E41-933F-A6DA068982D0}"/>
              </a:ext>
            </a:extLst>
          </p:cNvPr>
          <p:cNvSpPr/>
          <p:nvPr/>
        </p:nvSpPr>
        <p:spPr>
          <a:xfrm>
            <a:off x="9230386" y="2191450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5" name="Doughnut 34">
            <a:extLst>
              <a:ext uri="{FF2B5EF4-FFF2-40B4-BE49-F238E27FC236}">
                <a16:creationId xmlns:a16="http://schemas.microsoft.com/office/drawing/2014/main" id="{A0C06964-C73C-6143-9514-93A3C8AC7644}"/>
              </a:ext>
            </a:extLst>
          </p:cNvPr>
          <p:cNvSpPr/>
          <p:nvPr/>
        </p:nvSpPr>
        <p:spPr>
          <a:xfrm>
            <a:off x="9947173" y="1774799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6" name="Doughnut 35">
            <a:extLst>
              <a:ext uri="{FF2B5EF4-FFF2-40B4-BE49-F238E27FC236}">
                <a16:creationId xmlns:a16="http://schemas.microsoft.com/office/drawing/2014/main" id="{92D65426-C080-9B45-99F7-AB13A0559CAA}"/>
              </a:ext>
            </a:extLst>
          </p:cNvPr>
          <p:cNvSpPr/>
          <p:nvPr/>
        </p:nvSpPr>
        <p:spPr>
          <a:xfrm>
            <a:off x="9877422" y="1981174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7" name="Doughnut 36">
            <a:extLst>
              <a:ext uri="{FF2B5EF4-FFF2-40B4-BE49-F238E27FC236}">
                <a16:creationId xmlns:a16="http://schemas.microsoft.com/office/drawing/2014/main" id="{87CE2693-5745-0B4A-86A3-19CB01781117}"/>
              </a:ext>
            </a:extLst>
          </p:cNvPr>
          <p:cNvSpPr/>
          <p:nvPr/>
        </p:nvSpPr>
        <p:spPr>
          <a:xfrm>
            <a:off x="9886848" y="2114524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9" name="Doughnut 38">
            <a:extLst>
              <a:ext uri="{FF2B5EF4-FFF2-40B4-BE49-F238E27FC236}">
                <a16:creationId xmlns:a16="http://schemas.microsoft.com/office/drawing/2014/main" id="{311B725C-2197-024E-AA63-C1602D85A8B2}"/>
              </a:ext>
            </a:extLst>
          </p:cNvPr>
          <p:cNvSpPr/>
          <p:nvPr/>
        </p:nvSpPr>
        <p:spPr>
          <a:xfrm>
            <a:off x="10296745" y="2042250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1" name="Doughnut 40">
            <a:extLst>
              <a:ext uri="{FF2B5EF4-FFF2-40B4-BE49-F238E27FC236}">
                <a16:creationId xmlns:a16="http://schemas.microsoft.com/office/drawing/2014/main" id="{BD7277FC-2954-1343-8C72-120000013F38}"/>
              </a:ext>
            </a:extLst>
          </p:cNvPr>
          <p:cNvSpPr/>
          <p:nvPr/>
        </p:nvSpPr>
        <p:spPr>
          <a:xfrm>
            <a:off x="10248798" y="2333599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2" name="Doughnut 41">
            <a:extLst>
              <a:ext uri="{FF2B5EF4-FFF2-40B4-BE49-F238E27FC236}">
                <a16:creationId xmlns:a16="http://schemas.microsoft.com/office/drawing/2014/main" id="{009AEF21-C3D7-1B4C-AE1F-0A3658118501}"/>
              </a:ext>
            </a:extLst>
          </p:cNvPr>
          <p:cNvSpPr/>
          <p:nvPr/>
        </p:nvSpPr>
        <p:spPr>
          <a:xfrm>
            <a:off x="10197797" y="2393548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5" name="Doughnut 44">
            <a:extLst>
              <a:ext uri="{FF2B5EF4-FFF2-40B4-BE49-F238E27FC236}">
                <a16:creationId xmlns:a16="http://schemas.microsoft.com/office/drawing/2014/main" id="{AED91D61-7EAC-4F4F-A6A8-91BDF0870A25}"/>
              </a:ext>
            </a:extLst>
          </p:cNvPr>
          <p:cNvSpPr/>
          <p:nvPr/>
        </p:nvSpPr>
        <p:spPr>
          <a:xfrm>
            <a:off x="10350800" y="3052596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F82C1F-75D4-9E49-9336-D517DC2F58BA}"/>
              </a:ext>
            </a:extLst>
          </p:cNvPr>
          <p:cNvSpPr/>
          <p:nvPr/>
        </p:nvSpPr>
        <p:spPr>
          <a:xfrm>
            <a:off x="10281192" y="2306776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B69D52-FDB4-F546-BFD1-F6F441A4A04B}"/>
              </a:ext>
            </a:extLst>
          </p:cNvPr>
          <p:cNvSpPr/>
          <p:nvPr/>
        </p:nvSpPr>
        <p:spPr>
          <a:xfrm>
            <a:off x="9518660" y="2384600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BD3D37-E25F-024C-BC16-0EE3236C5AC8}"/>
              </a:ext>
            </a:extLst>
          </p:cNvPr>
          <p:cNvSpPr/>
          <p:nvPr/>
        </p:nvSpPr>
        <p:spPr>
          <a:xfrm>
            <a:off x="10475012" y="3221578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26" name="Doughnut 25">
            <a:extLst>
              <a:ext uri="{FF2B5EF4-FFF2-40B4-BE49-F238E27FC236}">
                <a16:creationId xmlns:a16="http://schemas.microsoft.com/office/drawing/2014/main" id="{B207E2DF-A43A-034F-B052-AAC0DBC22FB5}"/>
              </a:ext>
            </a:extLst>
          </p:cNvPr>
          <p:cNvSpPr/>
          <p:nvPr/>
        </p:nvSpPr>
        <p:spPr>
          <a:xfrm>
            <a:off x="9784846" y="1241821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FA39D-E88D-5646-AB4F-922AC983C319}"/>
              </a:ext>
            </a:extLst>
          </p:cNvPr>
          <p:cNvSpPr txBox="1"/>
          <p:nvPr/>
        </p:nvSpPr>
        <p:spPr>
          <a:xfrm>
            <a:off x="3114340" y="1343823"/>
            <a:ext cx="3310343" cy="2231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AS Harju Elekter Elektrotehnika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AS Harju Elekter Teletehnika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Energo Veritas OÜ (8</a:t>
            </a:r>
            <a:r>
              <a:rPr lang="et-EE" sz="2000">
                <a:solidFill>
                  <a:schemeClr val="bg1"/>
                </a:solidFill>
              </a:rPr>
              <a:t>0.52</a:t>
            </a:r>
            <a:r>
              <a:rPr lang="en-US" sz="2000">
                <a:solidFill>
                  <a:schemeClr val="bg1"/>
                </a:solidFill>
              </a:rPr>
              <a:t>%)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br>
              <a:rPr lang="en-US" sz="1400">
                <a:solidFill>
                  <a:schemeClr val="bg1"/>
                </a:solidFill>
              </a:rPr>
            </a:b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14E2F6-CB7F-BA48-9801-A79193C6A676}"/>
              </a:ext>
            </a:extLst>
          </p:cNvPr>
          <p:cNvSpPr txBox="1"/>
          <p:nvPr/>
        </p:nvSpPr>
        <p:spPr>
          <a:xfrm>
            <a:off x="3102166" y="3103597"/>
            <a:ext cx="3262753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t-EE" sz="2000">
                <a:solidFill>
                  <a:schemeClr val="bg1"/>
                </a:solidFill>
              </a:rPr>
              <a:t>Harju Elekter</a:t>
            </a:r>
            <a:r>
              <a:rPr lang="en-US" sz="2000">
                <a:solidFill>
                  <a:schemeClr val="bg1"/>
                </a:solidFill>
              </a:rPr>
              <a:t> Oy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Telesilta O</a:t>
            </a:r>
            <a:r>
              <a:rPr lang="et-EE" sz="2000">
                <a:solidFill>
                  <a:schemeClr val="bg1"/>
                </a:solidFill>
              </a:rPr>
              <a:t>y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Harju Elekter Kiinteistöt O</a:t>
            </a:r>
            <a:r>
              <a:rPr lang="et-EE" sz="2000">
                <a:solidFill>
                  <a:schemeClr val="bg1"/>
                </a:solidFill>
              </a:rPr>
              <a:t>y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endParaRPr lang="et-EE" sz="2000">
              <a:solidFill>
                <a:schemeClr val="bg1"/>
              </a:solidFill>
            </a:endParaRPr>
          </a:p>
          <a:p>
            <a:br>
              <a:rPr lang="en-US" sz="1400">
                <a:solidFill>
                  <a:schemeClr val="bg1"/>
                </a:solidFill>
              </a:rPr>
            </a:br>
            <a:endParaRPr lang="en-US" sz="1400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7F99958-D341-6B43-8899-ABB532F4B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873" y="1951017"/>
            <a:ext cx="437550" cy="2765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D15E22-D85B-BD4D-AD4A-587EA7F19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566" y="5189397"/>
            <a:ext cx="443160" cy="276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23205C6-F2BF-2041-B680-6A7438AD0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375" y="6088909"/>
            <a:ext cx="443160" cy="2658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6AA3A06-D293-B447-8BD5-78392917C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81" y="3724639"/>
            <a:ext cx="443160" cy="269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BDF26-4FDB-42CF-BC5F-69CE93739EF4}"/>
              </a:ext>
            </a:extLst>
          </p:cNvPr>
          <p:cNvSpPr txBox="1"/>
          <p:nvPr/>
        </p:nvSpPr>
        <p:spPr>
          <a:xfrm>
            <a:off x="3016550" y="6021802"/>
            <a:ext cx="2684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Harju Elekter UAB</a:t>
            </a:r>
            <a:endParaRPr lang="en-GB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5750A-526C-4DA1-894C-949C647C1BED}"/>
              </a:ext>
            </a:extLst>
          </p:cNvPr>
          <p:cNvSpPr txBox="1"/>
          <p:nvPr/>
        </p:nvSpPr>
        <p:spPr>
          <a:xfrm>
            <a:off x="133376" y="3659305"/>
            <a:ext cx="1866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>
                <a:solidFill>
                  <a:schemeClr val="bg1"/>
                </a:solidFill>
              </a:rPr>
              <a:t>AS Harju Elekter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5FCC22-3DEC-4A58-9DE3-B9A23E77D877}"/>
              </a:ext>
            </a:extLst>
          </p:cNvPr>
          <p:cNvSpPr txBox="1"/>
          <p:nvPr/>
        </p:nvSpPr>
        <p:spPr>
          <a:xfrm>
            <a:off x="3016550" y="482714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Harju Elekter AB</a:t>
            </a:r>
            <a:endParaRPr lang="et-EE" sz="2000">
              <a:solidFill>
                <a:schemeClr val="bg1"/>
              </a:solidFill>
            </a:endParaRPr>
          </a:p>
          <a:p>
            <a:endParaRPr lang="et-EE" sz="2000">
              <a:solidFill>
                <a:schemeClr val="bg1"/>
              </a:solidFill>
            </a:endParaRPr>
          </a:p>
          <a:p>
            <a:r>
              <a:rPr lang="et-EE" sz="2000">
                <a:solidFill>
                  <a:schemeClr val="bg1"/>
                </a:solidFill>
              </a:rPr>
              <a:t>Harju Elekter Services AB</a:t>
            </a:r>
            <a:endParaRPr lang="en-GB" sz="20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3719E2-E8F9-4240-BE4A-91A967D523A4}"/>
              </a:ext>
            </a:extLst>
          </p:cNvPr>
          <p:cNvCxnSpPr>
            <a:cxnSpLocks/>
          </p:cNvCxnSpPr>
          <p:nvPr/>
        </p:nvCxnSpPr>
        <p:spPr>
          <a:xfrm>
            <a:off x="2017707" y="2088407"/>
            <a:ext cx="0" cy="4133450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91098F-5BCD-4813-AE6F-262397A6BC64}"/>
              </a:ext>
            </a:extLst>
          </p:cNvPr>
          <p:cNvCxnSpPr>
            <a:cxnSpLocks/>
          </p:cNvCxnSpPr>
          <p:nvPr/>
        </p:nvCxnSpPr>
        <p:spPr>
          <a:xfrm flipV="1">
            <a:off x="2017707" y="6221857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93F52A7-1156-4CE2-AA7D-8167C6BDB94A}"/>
              </a:ext>
            </a:extLst>
          </p:cNvPr>
          <p:cNvCxnSpPr>
            <a:cxnSpLocks/>
          </p:cNvCxnSpPr>
          <p:nvPr/>
        </p:nvCxnSpPr>
        <p:spPr>
          <a:xfrm flipV="1">
            <a:off x="2017707" y="2088407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0145CAD-8C7A-4847-AEF1-ACCD20C27CC1}"/>
              </a:ext>
            </a:extLst>
          </p:cNvPr>
          <p:cNvCxnSpPr>
            <a:cxnSpLocks/>
          </p:cNvCxnSpPr>
          <p:nvPr/>
        </p:nvCxnSpPr>
        <p:spPr>
          <a:xfrm flipV="1">
            <a:off x="2020851" y="3859360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DC2AEC-E4E5-4C54-8E27-6B624AD4F96F}"/>
              </a:ext>
            </a:extLst>
          </p:cNvPr>
          <p:cNvCxnSpPr>
            <a:cxnSpLocks/>
          </p:cNvCxnSpPr>
          <p:nvPr/>
        </p:nvCxnSpPr>
        <p:spPr>
          <a:xfrm flipV="1">
            <a:off x="2017707" y="5327663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0C18DD-A92B-440C-BF33-19E4C7AD6C8D}"/>
              </a:ext>
            </a:extLst>
          </p:cNvPr>
          <p:cNvCxnSpPr>
            <a:cxnSpLocks/>
          </p:cNvCxnSpPr>
          <p:nvPr/>
        </p:nvCxnSpPr>
        <p:spPr>
          <a:xfrm>
            <a:off x="2976663" y="1407082"/>
            <a:ext cx="0" cy="1409420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7E5CAA4-BF59-4F20-87A5-CB1EBFA299A3}"/>
              </a:ext>
            </a:extLst>
          </p:cNvPr>
          <p:cNvCxnSpPr>
            <a:cxnSpLocks/>
          </p:cNvCxnSpPr>
          <p:nvPr/>
        </p:nvCxnSpPr>
        <p:spPr>
          <a:xfrm>
            <a:off x="2976663" y="3154651"/>
            <a:ext cx="0" cy="1409420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481E0A5-5A01-40BA-B4FC-540119B0CEE5}"/>
              </a:ext>
            </a:extLst>
          </p:cNvPr>
          <p:cNvCxnSpPr>
            <a:cxnSpLocks/>
          </p:cNvCxnSpPr>
          <p:nvPr/>
        </p:nvCxnSpPr>
        <p:spPr>
          <a:xfrm>
            <a:off x="2976663" y="4945385"/>
            <a:ext cx="0" cy="771170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A6C828-8BE6-4DE1-B7F5-5CC482D61BEE}"/>
              </a:ext>
            </a:extLst>
          </p:cNvPr>
          <p:cNvCxnSpPr>
            <a:cxnSpLocks/>
          </p:cNvCxnSpPr>
          <p:nvPr/>
        </p:nvCxnSpPr>
        <p:spPr>
          <a:xfrm>
            <a:off x="2986586" y="6104881"/>
            <a:ext cx="0" cy="233954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6B28768-6FA3-43DD-BCFF-90B79397D206}"/>
              </a:ext>
            </a:extLst>
          </p:cNvPr>
          <p:cNvCxnSpPr>
            <a:cxnSpLocks/>
          </p:cNvCxnSpPr>
          <p:nvPr/>
        </p:nvCxnSpPr>
        <p:spPr>
          <a:xfrm flipV="1">
            <a:off x="2843283" y="5327664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7D7DA01-5DEF-4E53-8D6B-BD40D6297C64}"/>
              </a:ext>
            </a:extLst>
          </p:cNvPr>
          <p:cNvCxnSpPr>
            <a:cxnSpLocks/>
          </p:cNvCxnSpPr>
          <p:nvPr/>
        </p:nvCxnSpPr>
        <p:spPr>
          <a:xfrm flipV="1">
            <a:off x="2841671" y="3859361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8EF648-1376-4520-ADC1-503CD015725E}"/>
              </a:ext>
            </a:extLst>
          </p:cNvPr>
          <p:cNvCxnSpPr>
            <a:cxnSpLocks/>
          </p:cNvCxnSpPr>
          <p:nvPr/>
        </p:nvCxnSpPr>
        <p:spPr>
          <a:xfrm flipV="1">
            <a:off x="2858252" y="6224649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C07FF63-6593-4CBD-8743-11E87FB2AB05}"/>
              </a:ext>
            </a:extLst>
          </p:cNvPr>
          <p:cNvCxnSpPr>
            <a:cxnSpLocks/>
          </p:cNvCxnSpPr>
          <p:nvPr/>
        </p:nvCxnSpPr>
        <p:spPr>
          <a:xfrm flipV="1">
            <a:off x="2842570" y="2089282"/>
            <a:ext cx="128334" cy="1"/>
          </a:xfrm>
          <a:prstGeom prst="line">
            <a:avLst/>
          </a:prstGeom>
          <a:ln w="95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ughnut 41">
            <a:extLst>
              <a:ext uri="{FF2B5EF4-FFF2-40B4-BE49-F238E27FC236}">
                <a16:creationId xmlns:a16="http://schemas.microsoft.com/office/drawing/2014/main" id="{1E62434B-2C1E-45DD-BE0F-2CB9D439ED7C}"/>
              </a:ext>
            </a:extLst>
          </p:cNvPr>
          <p:cNvSpPr/>
          <p:nvPr/>
        </p:nvSpPr>
        <p:spPr>
          <a:xfrm>
            <a:off x="10475012" y="2521439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3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E2C5B-E78C-EC46-AEB6-EB1AAC7E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696" r="26918"/>
          <a:stretch/>
        </p:blipFill>
        <p:spPr>
          <a:xfrm>
            <a:off x="5548716" y="0"/>
            <a:ext cx="6643284" cy="6884906"/>
          </a:xfrm>
          <a:prstGeom prst="rect">
            <a:avLst/>
          </a:prstGeom>
        </p:spPr>
      </p:pic>
      <p:sp>
        <p:nvSpPr>
          <p:cNvPr id="3" name="Doughnut 2">
            <a:extLst>
              <a:ext uri="{FF2B5EF4-FFF2-40B4-BE49-F238E27FC236}">
                <a16:creationId xmlns:a16="http://schemas.microsoft.com/office/drawing/2014/main" id="{86145091-E3CE-8740-A6D6-F43F5D87E8D6}"/>
              </a:ext>
            </a:extLst>
          </p:cNvPr>
          <p:cNvSpPr/>
          <p:nvPr/>
        </p:nvSpPr>
        <p:spPr>
          <a:xfrm>
            <a:off x="9061549" y="3119576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F1542C-819E-484C-AF82-D75D33FF48B2}"/>
              </a:ext>
            </a:extLst>
          </p:cNvPr>
          <p:cNvSpPr/>
          <p:nvPr/>
        </p:nvSpPr>
        <p:spPr>
          <a:xfrm>
            <a:off x="10257987" y="2114231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0" name="Doughnut 29">
            <a:extLst>
              <a:ext uri="{FF2B5EF4-FFF2-40B4-BE49-F238E27FC236}">
                <a16:creationId xmlns:a16="http://schemas.microsoft.com/office/drawing/2014/main" id="{33E8821A-B860-BE4F-9C92-1490E4DB7C93}"/>
              </a:ext>
            </a:extLst>
          </p:cNvPr>
          <p:cNvSpPr/>
          <p:nvPr/>
        </p:nvSpPr>
        <p:spPr>
          <a:xfrm>
            <a:off x="9046615" y="2765501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1" name="Doughnut 30">
            <a:extLst>
              <a:ext uri="{FF2B5EF4-FFF2-40B4-BE49-F238E27FC236}">
                <a16:creationId xmlns:a16="http://schemas.microsoft.com/office/drawing/2014/main" id="{A63D156D-E967-B746-8241-EB57C794BBAA}"/>
              </a:ext>
            </a:extLst>
          </p:cNvPr>
          <p:cNvSpPr/>
          <p:nvPr/>
        </p:nvSpPr>
        <p:spPr>
          <a:xfrm>
            <a:off x="9215292" y="2600325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2" name="Doughnut 31">
            <a:extLst>
              <a:ext uri="{FF2B5EF4-FFF2-40B4-BE49-F238E27FC236}">
                <a16:creationId xmlns:a16="http://schemas.microsoft.com/office/drawing/2014/main" id="{0C23DA39-78FE-BA4A-9F2F-FF0C8C73291A}"/>
              </a:ext>
            </a:extLst>
          </p:cNvPr>
          <p:cNvSpPr/>
          <p:nvPr/>
        </p:nvSpPr>
        <p:spPr>
          <a:xfrm>
            <a:off x="9387853" y="2350012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4" name="Doughnut 33">
            <a:extLst>
              <a:ext uri="{FF2B5EF4-FFF2-40B4-BE49-F238E27FC236}">
                <a16:creationId xmlns:a16="http://schemas.microsoft.com/office/drawing/2014/main" id="{8DF75176-5468-2E41-933F-A6DA068982D0}"/>
              </a:ext>
            </a:extLst>
          </p:cNvPr>
          <p:cNvSpPr/>
          <p:nvPr/>
        </p:nvSpPr>
        <p:spPr>
          <a:xfrm>
            <a:off x="9230386" y="2191450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5" name="Doughnut 34">
            <a:extLst>
              <a:ext uri="{FF2B5EF4-FFF2-40B4-BE49-F238E27FC236}">
                <a16:creationId xmlns:a16="http://schemas.microsoft.com/office/drawing/2014/main" id="{A0C06964-C73C-6143-9514-93A3C8AC7644}"/>
              </a:ext>
            </a:extLst>
          </p:cNvPr>
          <p:cNvSpPr/>
          <p:nvPr/>
        </p:nvSpPr>
        <p:spPr>
          <a:xfrm>
            <a:off x="9947173" y="1774799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6" name="Doughnut 35">
            <a:extLst>
              <a:ext uri="{FF2B5EF4-FFF2-40B4-BE49-F238E27FC236}">
                <a16:creationId xmlns:a16="http://schemas.microsoft.com/office/drawing/2014/main" id="{92D65426-C080-9B45-99F7-AB13A0559CAA}"/>
              </a:ext>
            </a:extLst>
          </p:cNvPr>
          <p:cNvSpPr/>
          <p:nvPr/>
        </p:nvSpPr>
        <p:spPr>
          <a:xfrm>
            <a:off x="9877422" y="1981174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7" name="Doughnut 36">
            <a:extLst>
              <a:ext uri="{FF2B5EF4-FFF2-40B4-BE49-F238E27FC236}">
                <a16:creationId xmlns:a16="http://schemas.microsoft.com/office/drawing/2014/main" id="{87CE2693-5745-0B4A-86A3-19CB01781117}"/>
              </a:ext>
            </a:extLst>
          </p:cNvPr>
          <p:cNvSpPr/>
          <p:nvPr/>
        </p:nvSpPr>
        <p:spPr>
          <a:xfrm>
            <a:off x="9886848" y="2114524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39" name="Doughnut 38">
            <a:extLst>
              <a:ext uri="{FF2B5EF4-FFF2-40B4-BE49-F238E27FC236}">
                <a16:creationId xmlns:a16="http://schemas.microsoft.com/office/drawing/2014/main" id="{311B725C-2197-024E-AA63-C1602D85A8B2}"/>
              </a:ext>
            </a:extLst>
          </p:cNvPr>
          <p:cNvSpPr/>
          <p:nvPr/>
        </p:nvSpPr>
        <p:spPr>
          <a:xfrm>
            <a:off x="10296745" y="2042250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1" name="Doughnut 40">
            <a:extLst>
              <a:ext uri="{FF2B5EF4-FFF2-40B4-BE49-F238E27FC236}">
                <a16:creationId xmlns:a16="http://schemas.microsoft.com/office/drawing/2014/main" id="{BD7277FC-2954-1343-8C72-120000013F38}"/>
              </a:ext>
            </a:extLst>
          </p:cNvPr>
          <p:cNvSpPr/>
          <p:nvPr/>
        </p:nvSpPr>
        <p:spPr>
          <a:xfrm>
            <a:off x="10248798" y="2333599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2" name="Doughnut 41">
            <a:extLst>
              <a:ext uri="{FF2B5EF4-FFF2-40B4-BE49-F238E27FC236}">
                <a16:creationId xmlns:a16="http://schemas.microsoft.com/office/drawing/2014/main" id="{009AEF21-C3D7-1B4C-AE1F-0A3658118501}"/>
              </a:ext>
            </a:extLst>
          </p:cNvPr>
          <p:cNvSpPr/>
          <p:nvPr/>
        </p:nvSpPr>
        <p:spPr>
          <a:xfrm>
            <a:off x="10197797" y="2393548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5" name="Doughnut 44">
            <a:extLst>
              <a:ext uri="{FF2B5EF4-FFF2-40B4-BE49-F238E27FC236}">
                <a16:creationId xmlns:a16="http://schemas.microsoft.com/office/drawing/2014/main" id="{AED91D61-7EAC-4F4F-A6A8-91BDF0870A25}"/>
              </a:ext>
            </a:extLst>
          </p:cNvPr>
          <p:cNvSpPr/>
          <p:nvPr/>
        </p:nvSpPr>
        <p:spPr>
          <a:xfrm>
            <a:off x="10350800" y="3052596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F82C1F-75D4-9E49-9336-D517DC2F58BA}"/>
              </a:ext>
            </a:extLst>
          </p:cNvPr>
          <p:cNvSpPr/>
          <p:nvPr/>
        </p:nvSpPr>
        <p:spPr>
          <a:xfrm>
            <a:off x="10281192" y="2306776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B69D52-FDB4-F546-BFD1-F6F441A4A04B}"/>
              </a:ext>
            </a:extLst>
          </p:cNvPr>
          <p:cNvSpPr/>
          <p:nvPr/>
        </p:nvSpPr>
        <p:spPr>
          <a:xfrm>
            <a:off x="9518660" y="2384600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BD3D37-E25F-024C-BC16-0EE3236C5AC8}"/>
              </a:ext>
            </a:extLst>
          </p:cNvPr>
          <p:cNvSpPr/>
          <p:nvPr/>
        </p:nvSpPr>
        <p:spPr>
          <a:xfrm>
            <a:off x="10475012" y="3221578"/>
            <a:ext cx="125350" cy="125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26" name="Doughnut 25">
            <a:extLst>
              <a:ext uri="{FF2B5EF4-FFF2-40B4-BE49-F238E27FC236}">
                <a16:creationId xmlns:a16="http://schemas.microsoft.com/office/drawing/2014/main" id="{B207E2DF-A43A-034F-B052-AAC0DBC22FB5}"/>
              </a:ext>
            </a:extLst>
          </p:cNvPr>
          <p:cNvSpPr/>
          <p:nvPr/>
        </p:nvSpPr>
        <p:spPr>
          <a:xfrm>
            <a:off x="9784846" y="1241821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49" name="Doughnut 41">
            <a:extLst>
              <a:ext uri="{FF2B5EF4-FFF2-40B4-BE49-F238E27FC236}">
                <a16:creationId xmlns:a16="http://schemas.microsoft.com/office/drawing/2014/main" id="{1E62434B-2C1E-45DD-BE0F-2CB9D439ED7C}"/>
              </a:ext>
            </a:extLst>
          </p:cNvPr>
          <p:cNvSpPr/>
          <p:nvPr/>
        </p:nvSpPr>
        <p:spPr>
          <a:xfrm>
            <a:off x="10475012" y="2521439"/>
            <a:ext cx="102002" cy="102002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D2E92D-B042-441C-936A-C3D91281A701}"/>
              </a:ext>
            </a:extLst>
          </p:cNvPr>
          <p:cNvSpPr txBox="1"/>
          <p:nvPr/>
        </p:nvSpPr>
        <p:spPr>
          <a:xfrm>
            <a:off x="416341" y="1662340"/>
            <a:ext cx="526055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Strate</a:t>
            </a:r>
            <a:r>
              <a:rPr lang="et-EE" sz="2400" b="1">
                <a:solidFill>
                  <a:schemeClr val="bg1"/>
                </a:solidFill>
              </a:rPr>
              <a:t>gic Investments:</a:t>
            </a:r>
            <a:endParaRPr lang="en-US" sz="2400" b="1">
              <a:solidFill>
                <a:schemeClr val="bg1"/>
              </a:solidFill>
            </a:endParaRPr>
          </a:p>
          <a:p>
            <a:endParaRPr lang="et-EE" sz="1800">
              <a:solidFill>
                <a:schemeClr val="bg1"/>
              </a:solidFill>
            </a:endParaRPr>
          </a:p>
          <a:p>
            <a:r>
              <a:rPr lang="et-EE" sz="2400">
                <a:solidFill>
                  <a:schemeClr val="bg1"/>
                </a:solidFill>
              </a:rPr>
              <a:t>OÜ </a:t>
            </a:r>
            <a:r>
              <a:rPr lang="en-US" sz="2400">
                <a:solidFill>
                  <a:schemeClr val="bg1"/>
                </a:solidFill>
              </a:rPr>
              <a:t>Skeleton Technologies Group (</a:t>
            </a:r>
            <a:r>
              <a:rPr lang="et-EE" sz="2400">
                <a:solidFill>
                  <a:schemeClr val="bg1"/>
                </a:solidFill>
              </a:rPr>
              <a:t>7.22</a:t>
            </a:r>
            <a:r>
              <a:rPr lang="en-US" sz="2400">
                <a:solidFill>
                  <a:schemeClr val="bg1"/>
                </a:solidFill>
              </a:rPr>
              <a:t>%)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t-EE" sz="1800">
                <a:solidFill>
                  <a:schemeClr val="bg1"/>
                </a:solidFill>
              </a:rPr>
              <a:t>Developer and manufacturer of ultra-capacitors</a:t>
            </a:r>
            <a:endParaRPr lang="en-US" sz="1800">
              <a:solidFill>
                <a:schemeClr val="bg1"/>
              </a:solidFill>
            </a:endParaRPr>
          </a:p>
          <a:p>
            <a:endParaRPr lang="et-EE" sz="18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SIA Energokomplekss (14%)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t-EE" sz="1800">
                <a:solidFill>
                  <a:schemeClr val="bg1"/>
                </a:solidFill>
              </a:rPr>
              <a:t>MV/LV equipment sales organisation in Riga</a:t>
            </a:r>
          </a:p>
          <a:p>
            <a:endParaRPr lang="et-EE">
              <a:solidFill>
                <a:schemeClr val="bg1"/>
              </a:solidFill>
            </a:endParaRPr>
          </a:p>
          <a:p>
            <a:r>
              <a:rPr lang="et-EE" sz="2400">
                <a:solidFill>
                  <a:schemeClr val="bg1"/>
                </a:solidFill>
              </a:rPr>
              <a:t>IGL-Technologies Oy (5.5%)</a:t>
            </a:r>
          </a:p>
          <a:p>
            <a:r>
              <a:rPr lang="et-EE">
                <a:solidFill>
                  <a:schemeClr val="bg1"/>
                </a:solidFill>
              </a:rPr>
              <a:t>Technology company developing parking and </a:t>
            </a:r>
            <a:br>
              <a:rPr lang="et-EE">
                <a:solidFill>
                  <a:schemeClr val="bg1"/>
                </a:solidFill>
              </a:rPr>
            </a:br>
            <a:r>
              <a:rPr lang="et-EE">
                <a:solidFill>
                  <a:schemeClr val="bg1"/>
                </a:solidFill>
              </a:rPr>
              <a:t>electric vehicles charging systems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BA9D4E-72A8-4F07-8B93-31A893793FEE}"/>
              </a:ext>
            </a:extLst>
          </p:cNvPr>
          <p:cNvSpPr txBox="1"/>
          <p:nvPr/>
        </p:nvSpPr>
        <p:spPr>
          <a:xfrm>
            <a:off x="514211" y="591391"/>
            <a:ext cx="727095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et-EE"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Harju Elekter Group</a:t>
            </a:r>
            <a:endParaRPr lang="en-US" altLang="et-EE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26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EF981CF-4AF7-4CD6-9F8D-715EBFDC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35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1BB71AE-D374-492B-8653-51049E50504B}"/>
              </a:ext>
            </a:extLst>
          </p:cNvPr>
          <p:cNvSpPr/>
          <p:nvPr/>
        </p:nvSpPr>
        <p:spPr>
          <a:xfrm>
            <a:off x="273278" y="331408"/>
            <a:ext cx="3008376" cy="6024940"/>
          </a:xfrm>
          <a:prstGeom prst="rect">
            <a:avLst/>
          </a:prstGeom>
          <a:solidFill>
            <a:srgbClr val="006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697DC4-B612-4281-A863-CD0D0951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29" y="3510253"/>
            <a:ext cx="2980801" cy="1932625"/>
          </a:xfrm>
        </p:spPr>
        <p:txBody>
          <a:bodyPr/>
          <a:lstStyle/>
          <a:p>
            <a:r>
              <a:rPr lang="et-EE" dirty="0">
                <a:solidFill>
                  <a:schemeClr val="bg1"/>
                </a:solidFill>
              </a:rPr>
              <a:t>Harju Elekter Group </a:t>
            </a:r>
            <a:r>
              <a:rPr lang="et-EE">
                <a:solidFill>
                  <a:schemeClr val="bg1"/>
                </a:solidFill>
              </a:rPr>
              <a:t>in numbers</a:t>
            </a:r>
            <a:br>
              <a:rPr lang="et-EE">
                <a:solidFill>
                  <a:schemeClr val="bg1"/>
                </a:solidFill>
              </a:rPr>
            </a:br>
            <a:r>
              <a:rPr lang="et-EE">
                <a:solidFill>
                  <a:schemeClr val="bg1"/>
                </a:solidFill>
              </a:rPr>
              <a:t>(6 months 2021)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C91ED9-E1A5-4858-8D7E-74EF06F8A6C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450845" y="4180783"/>
            <a:ext cx="1559493" cy="467237"/>
          </a:xfrm>
        </p:spPr>
        <p:txBody>
          <a:bodyPr>
            <a:noAutofit/>
          </a:bodyPr>
          <a:lstStyle/>
          <a:p>
            <a:pPr algn="ctr"/>
            <a:r>
              <a:rPr lang="et-EE" sz="2400">
                <a:solidFill>
                  <a:srgbClr val="0065BD"/>
                </a:solidFill>
              </a:rPr>
              <a:t>7</a:t>
            </a:r>
            <a:endParaRPr lang="et-EE" sz="2400" dirty="0">
              <a:solidFill>
                <a:srgbClr val="0065BD"/>
              </a:solidFill>
            </a:endParaRPr>
          </a:p>
          <a:p>
            <a:pPr algn="ctr"/>
            <a:r>
              <a:rPr lang="et-EE" sz="2000">
                <a:solidFill>
                  <a:srgbClr val="314352"/>
                </a:solidFill>
              </a:rPr>
              <a:t>Industrial Real-Estate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AF6DE69-07BB-461B-BD6A-A9273F672E5E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3329053" y="1740871"/>
            <a:ext cx="2868370" cy="467236"/>
          </a:xfrm>
        </p:spPr>
        <p:txBody>
          <a:bodyPr>
            <a:noAutofit/>
          </a:bodyPr>
          <a:lstStyle/>
          <a:p>
            <a:pPr algn="ctr"/>
            <a:r>
              <a:rPr lang="et-EE" sz="2400">
                <a:solidFill>
                  <a:srgbClr val="0065BD"/>
                </a:solidFill>
              </a:rPr>
              <a:t>67.0 </a:t>
            </a:r>
            <a:r>
              <a:rPr lang="et-EE" sz="2400" dirty="0" err="1">
                <a:solidFill>
                  <a:srgbClr val="0065BD"/>
                </a:solidFill>
              </a:rPr>
              <a:t>million</a:t>
            </a:r>
            <a:endParaRPr lang="et-EE" sz="2400" dirty="0">
              <a:solidFill>
                <a:srgbClr val="0065BD"/>
              </a:solidFill>
            </a:endParaRPr>
          </a:p>
          <a:p>
            <a:pPr algn="ctr"/>
            <a:r>
              <a:rPr lang="et-EE" sz="2000" err="1">
                <a:solidFill>
                  <a:srgbClr val="314352"/>
                </a:solidFill>
              </a:rPr>
              <a:t>Revenue</a:t>
            </a:r>
            <a:r>
              <a:rPr lang="et-EE" sz="2000">
                <a:solidFill>
                  <a:srgbClr val="314352"/>
                </a:solidFill>
              </a:rPr>
              <a:t> </a:t>
            </a:r>
          </a:p>
          <a:p>
            <a:pPr algn="ctr"/>
            <a:r>
              <a:rPr lang="et-EE" sz="2000">
                <a:solidFill>
                  <a:srgbClr val="314352"/>
                </a:solidFill>
              </a:rPr>
              <a:t>(6M 2020: 74.0)</a:t>
            </a:r>
            <a:endParaRPr lang="en-GB" sz="2000" dirty="0">
              <a:solidFill>
                <a:srgbClr val="31435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4BCA71-357C-457D-9BBD-F6E6ABD5B96D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6653109" y="4150623"/>
            <a:ext cx="1559493" cy="490757"/>
          </a:xfrm>
        </p:spPr>
        <p:txBody>
          <a:bodyPr>
            <a:noAutofit/>
          </a:bodyPr>
          <a:lstStyle/>
          <a:p>
            <a:pPr algn="ctr"/>
            <a:r>
              <a:rPr lang="et-EE" sz="2400">
                <a:solidFill>
                  <a:srgbClr val="0065BD"/>
                </a:solidFill>
              </a:rPr>
              <a:t>868</a:t>
            </a:r>
            <a:endParaRPr lang="et-EE" sz="2400" dirty="0">
              <a:solidFill>
                <a:srgbClr val="0065BD"/>
              </a:solidFill>
            </a:endParaRPr>
          </a:p>
          <a:p>
            <a:pPr algn="ctr"/>
            <a:r>
              <a:rPr lang="et-EE" sz="2000" dirty="0" err="1">
                <a:solidFill>
                  <a:srgbClr val="314352"/>
                </a:solidFill>
              </a:rPr>
              <a:t>Employees</a:t>
            </a:r>
            <a:endParaRPr lang="en-GB" sz="2000" dirty="0">
              <a:solidFill>
                <a:srgbClr val="314352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F960A5-3865-4CFD-9214-E524D1F08386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3816592" y="4164652"/>
            <a:ext cx="1816945" cy="414673"/>
          </a:xfrm>
        </p:spPr>
        <p:txBody>
          <a:bodyPr>
            <a:noAutofit/>
          </a:bodyPr>
          <a:lstStyle/>
          <a:p>
            <a:pPr algn="ctr"/>
            <a:r>
              <a:rPr lang="et-EE" sz="2400">
                <a:solidFill>
                  <a:srgbClr val="0065BD"/>
                </a:solidFill>
              </a:rPr>
              <a:t>10</a:t>
            </a:r>
            <a:endParaRPr lang="et-EE" sz="2400" dirty="0">
              <a:solidFill>
                <a:srgbClr val="0065BD"/>
              </a:solidFill>
            </a:endParaRPr>
          </a:p>
          <a:p>
            <a:pPr algn="ctr"/>
            <a:r>
              <a:rPr lang="et-EE" sz="2000">
                <a:solidFill>
                  <a:srgbClr val="314352"/>
                </a:solidFill>
              </a:rPr>
              <a:t>Companies</a:t>
            </a:r>
            <a:endParaRPr lang="en-GB" sz="2000" dirty="0">
              <a:solidFill>
                <a:srgbClr val="314352"/>
              </a:solidFill>
            </a:endParaRPr>
          </a:p>
        </p:txBody>
      </p:sp>
      <p:pic>
        <p:nvPicPr>
          <p:cNvPr id="23" name="Graphic 22" descr="Bar graph with upward trend">
            <a:extLst>
              <a:ext uri="{FF2B5EF4-FFF2-40B4-BE49-F238E27FC236}">
                <a16:creationId xmlns:a16="http://schemas.microsoft.com/office/drawing/2014/main" id="{5F8759A7-5E94-4D2A-B850-329F14A28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5189" y="1091147"/>
            <a:ext cx="567229" cy="567229"/>
          </a:xfrm>
          <a:prstGeom prst="rect">
            <a:avLst/>
          </a:prstGeom>
        </p:spPr>
      </p:pic>
      <p:pic>
        <p:nvPicPr>
          <p:cNvPr id="25" name="Graphic 24" descr="Employee badge">
            <a:extLst>
              <a:ext uri="{FF2B5EF4-FFF2-40B4-BE49-F238E27FC236}">
                <a16:creationId xmlns:a16="http://schemas.microsoft.com/office/drawing/2014/main" id="{4D7788E6-DF1C-4497-984D-47F2519B7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9240" y="3376588"/>
            <a:ext cx="561049" cy="561049"/>
          </a:xfrm>
          <a:prstGeom prst="rect">
            <a:avLst/>
          </a:prstGeom>
        </p:spPr>
      </p:pic>
      <p:pic>
        <p:nvPicPr>
          <p:cNvPr id="27" name="Graphic 26" descr="Marker">
            <a:extLst>
              <a:ext uri="{FF2B5EF4-FFF2-40B4-BE49-F238E27FC236}">
                <a16:creationId xmlns:a16="http://schemas.microsoft.com/office/drawing/2014/main" id="{E129B7B4-5AE5-42F9-A75C-AFBF368AF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6772" y="3347334"/>
            <a:ext cx="636584" cy="636584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51FB1C7-0C24-4CE6-BF19-B038EB23C43E}"/>
              </a:ext>
            </a:extLst>
          </p:cNvPr>
          <p:cNvSpPr txBox="1">
            <a:spLocks/>
          </p:cNvSpPr>
          <p:nvPr/>
        </p:nvSpPr>
        <p:spPr>
          <a:xfrm>
            <a:off x="6043018" y="1740871"/>
            <a:ext cx="2868370" cy="467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2400">
                <a:solidFill>
                  <a:srgbClr val="0065BD"/>
                </a:solidFill>
              </a:rPr>
              <a:t>1.2 million</a:t>
            </a:r>
          </a:p>
          <a:p>
            <a:pPr algn="ctr"/>
            <a:r>
              <a:rPr lang="et-EE" sz="2000">
                <a:solidFill>
                  <a:srgbClr val="314352"/>
                </a:solidFill>
              </a:rPr>
              <a:t>EBIT</a:t>
            </a:r>
          </a:p>
          <a:p>
            <a:pPr algn="ctr"/>
            <a:r>
              <a:rPr lang="et-EE" sz="2000">
                <a:solidFill>
                  <a:srgbClr val="314352"/>
                </a:solidFill>
              </a:rPr>
              <a:t> (6M 2020: 3.2)</a:t>
            </a:r>
            <a:endParaRPr lang="en-GB" sz="2000" dirty="0">
              <a:solidFill>
                <a:srgbClr val="314352"/>
              </a:solidFill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BCAD544-B3B8-47E3-96B3-CF161A32FE5C}"/>
              </a:ext>
            </a:extLst>
          </p:cNvPr>
          <p:cNvSpPr txBox="1">
            <a:spLocks/>
          </p:cNvSpPr>
          <p:nvPr/>
        </p:nvSpPr>
        <p:spPr>
          <a:xfrm>
            <a:off x="8804382" y="1748742"/>
            <a:ext cx="2868370" cy="467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2400">
                <a:solidFill>
                  <a:srgbClr val="0065BD"/>
                </a:solidFill>
              </a:rPr>
              <a:t>0.8 million</a:t>
            </a:r>
          </a:p>
          <a:p>
            <a:pPr algn="ctr"/>
            <a:r>
              <a:rPr lang="et-EE" sz="2000">
                <a:solidFill>
                  <a:srgbClr val="314352"/>
                </a:solidFill>
              </a:rPr>
              <a:t>Net profit</a:t>
            </a:r>
          </a:p>
          <a:p>
            <a:pPr algn="ctr"/>
            <a:r>
              <a:rPr lang="et-EE" sz="2000">
                <a:solidFill>
                  <a:srgbClr val="314352"/>
                </a:solidFill>
              </a:rPr>
              <a:t> (6M 2020: 2.7)</a:t>
            </a:r>
            <a:endParaRPr lang="en-GB" sz="2000" dirty="0">
              <a:solidFill>
                <a:srgbClr val="314352"/>
              </a:solidFill>
            </a:endParaRPr>
          </a:p>
        </p:txBody>
      </p:sp>
      <p:pic>
        <p:nvPicPr>
          <p:cNvPr id="30" name="Graphic 29" descr="Bar graph with upward trend">
            <a:extLst>
              <a:ext uri="{FF2B5EF4-FFF2-40B4-BE49-F238E27FC236}">
                <a16:creationId xmlns:a16="http://schemas.microsoft.com/office/drawing/2014/main" id="{A1F2F390-B6EE-41B6-897F-268A9808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3290" y="1091146"/>
            <a:ext cx="567229" cy="567229"/>
          </a:xfrm>
          <a:prstGeom prst="rect">
            <a:avLst/>
          </a:prstGeom>
        </p:spPr>
      </p:pic>
      <p:pic>
        <p:nvPicPr>
          <p:cNvPr id="32" name="Graphic 31" descr="Bar graph with upward trend">
            <a:extLst>
              <a:ext uri="{FF2B5EF4-FFF2-40B4-BE49-F238E27FC236}">
                <a16:creationId xmlns:a16="http://schemas.microsoft.com/office/drawing/2014/main" id="{062C16A7-3943-4F67-AC30-FC5FF6D43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976" y="1091146"/>
            <a:ext cx="567229" cy="567229"/>
          </a:xfrm>
          <a:prstGeom prst="rect">
            <a:avLst/>
          </a:prstGeom>
        </p:spPr>
      </p:pic>
      <p:pic>
        <p:nvPicPr>
          <p:cNvPr id="13" name="Graphic 12" descr="City with solid fill">
            <a:extLst>
              <a:ext uri="{FF2B5EF4-FFF2-40B4-BE49-F238E27FC236}">
                <a16:creationId xmlns:a16="http://schemas.microsoft.com/office/drawing/2014/main" id="{01BC492B-A3E6-4D1A-82F9-58F2EC7A2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8761" y="3464265"/>
            <a:ext cx="561049" cy="561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9ED83-28A9-46F8-97B8-505594455742}"/>
              </a:ext>
            </a:extLst>
          </p:cNvPr>
          <p:cNvSpPr txBox="1"/>
          <p:nvPr/>
        </p:nvSpPr>
        <p:spPr>
          <a:xfrm>
            <a:off x="9003631" y="5273601"/>
            <a:ext cx="2565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1600">
                <a:solidFill>
                  <a:srgbClr val="314352"/>
                </a:solidFill>
              </a:rPr>
              <a:t>in Estonia, Finland, Lithuania</a:t>
            </a:r>
            <a:endParaRPr lang="en-GB" sz="1600" dirty="0">
              <a:solidFill>
                <a:srgbClr val="3143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FC4DA9-FE89-4F66-B485-A93DABD3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/>
              <a:t>Production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9982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9ACD221-63EE-4C18-A9C2-83477AC9B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3161"/>
          <a:stretch/>
        </p:blipFill>
        <p:spPr>
          <a:xfrm>
            <a:off x="0" y="-20156"/>
            <a:ext cx="12192000" cy="3715294"/>
          </a:xfrm>
          <a:prstGeom prst="rect">
            <a:avLst/>
          </a:prstGeo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983DD956-091D-4763-B82B-A74C000E70BA}"/>
              </a:ext>
            </a:extLst>
          </p:cNvPr>
          <p:cNvSpPr/>
          <p:nvPr/>
        </p:nvSpPr>
        <p:spPr>
          <a:xfrm>
            <a:off x="3496637" y="808355"/>
            <a:ext cx="5893942" cy="5764712"/>
          </a:xfrm>
          <a:prstGeom prst="donut">
            <a:avLst/>
          </a:prstGeom>
          <a:solidFill>
            <a:schemeClr val="bg2"/>
          </a:solidFill>
          <a:ln>
            <a:solidFill>
              <a:srgbClr val="00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Shape, icon&#10;&#10;Description automatically generated">
            <a:extLst>
              <a:ext uri="{FF2B5EF4-FFF2-40B4-BE49-F238E27FC236}">
                <a16:creationId xmlns:a16="http://schemas.microsoft.com/office/drawing/2014/main" id="{A19752CA-F262-4C5E-A14E-F279BFD35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61" y="5213491"/>
            <a:ext cx="1042769" cy="1042769"/>
          </a:xfrm>
          <a:prstGeom prst="rect">
            <a:avLst/>
          </a:prstGeom>
        </p:spPr>
      </p:pic>
      <p:pic>
        <p:nvPicPr>
          <p:cNvPr id="27" name="Picture 26" descr="Shape, icon&#10;&#10;Description automatically generated">
            <a:extLst>
              <a:ext uri="{FF2B5EF4-FFF2-40B4-BE49-F238E27FC236}">
                <a16:creationId xmlns:a16="http://schemas.microsoft.com/office/drawing/2014/main" id="{AEB916F8-FBB0-4D29-A0FB-A19999C93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49" y="1095737"/>
            <a:ext cx="1044346" cy="104434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8A7F2B9-830C-4CEA-8058-33CE1E933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320" y="2468522"/>
            <a:ext cx="1236753" cy="12367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A587D7A-AC7F-4531-A771-B93137E9B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650" y="4505395"/>
            <a:ext cx="1163132" cy="1163132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6D743A1-F33B-4669-8717-5141D08A6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089" y="4085192"/>
            <a:ext cx="1178103" cy="1178103"/>
          </a:xfrm>
          <a:prstGeom prst="rect">
            <a:avLst/>
          </a:prstGeom>
        </p:spPr>
      </p:pic>
      <p:pic>
        <p:nvPicPr>
          <p:cNvPr id="35" name="Picture 34" descr="Shape&#10;&#10;Description automatically generated">
            <a:extLst>
              <a:ext uri="{FF2B5EF4-FFF2-40B4-BE49-F238E27FC236}">
                <a16:creationId xmlns:a16="http://schemas.microsoft.com/office/drawing/2014/main" id="{CAD639ED-495D-4155-B1AE-047ECB62C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004" y="1001135"/>
            <a:ext cx="1097193" cy="109719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DC99B9D-C953-4B2E-839C-A270AF1D47C1}"/>
              </a:ext>
            </a:extLst>
          </p:cNvPr>
          <p:cNvSpPr/>
          <p:nvPr/>
        </p:nvSpPr>
        <p:spPr>
          <a:xfrm>
            <a:off x="4900435" y="2253762"/>
            <a:ext cx="3070536" cy="2903026"/>
          </a:xfrm>
          <a:prstGeom prst="ellipse">
            <a:avLst/>
          </a:prstGeom>
          <a:solidFill>
            <a:srgbClr val="0065B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CAD17A5E-1C1E-4415-A2CC-D696FEE25A7B}"/>
              </a:ext>
            </a:extLst>
          </p:cNvPr>
          <p:cNvSpPr txBox="1">
            <a:spLocks/>
          </p:cNvSpPr>
          <p:nvPr/>
        </p:nvSpPr>
        <p:spPr>
          <a:xfrm>
            <a:off x="7535338" y="5548058"/>
            <a:ext cx="2895633" cy="46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 &amp; Infra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FFA7E7A6-3925-48A1-9E88-C0AA4C9330D4}"/>
              </a:ext>
            </a:extLst>
          </p:cNvPr>
          <p:cNvSpPr txBox="1">
            <a:spLocks/>
          </p:cNvSpPr>
          <p:nvPr/>
        </p:nvSpPr>
        <p:spPr>
          <a:xfrm>
            <a:off x="4656933" y="2157041"/>
            <a:ext cx="1359653" cy="467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Renewable </a:t>
            </a:r>
            <a:b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A7F78BAB-2BDF-4A8D-B394-894F439CC805}"/>
              </a:ext>
            </a:extLst>
          </p:cNvPr>
          <p:cNvSpPr txBox="1">
            <a:spLocks/>
          </p:cNvSpPr>
          <p:nvPr/>
        </p:nvSpPr>
        <p:spPr>
          <a:xfrm>
            <a:off x="5825232" y="6248638"/>
            <a:ext cx="1695452" cy="46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7F34D652-F815-48DA-ADAD-73AB70D7B7DD}"/>
              </a:ext>
            </a:extLst>
          </p:cNvPr>
          <p:cNvSpPr txBox="1">
            <a:spLocks/>
          </p:cNvSpPr>
          <p:nvPr/>
        </p:nvSpPr>
        <p:spPr>
          <a:xfrm>
            <a:off x="7099168" y="2197059"/>
            <a:ext cx="1519453" cy="46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10CF826-1307-48BD-BA3F-9ED561A9C5E9}"/>
              </a:ext>
            </a:extLst>
          </p:cNvPr>
          <p:cNvSpPr txBox="1">
            <a:spLocks/>
          </p:cNvSpPr>
          <p:nvPr/>
        </p:nvSpPr>
        <p:spPr>
          <a:xfrm>
            <a:off x="8052320" y="3862017"/>
            <a:ext cx="1700374" cy="4672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&amp;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Automation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DADEDFF-5220-42DD-95D1-463FB5DB4B79}"/>
              </a:ext>
            </a:extLst>
          </p:cNvPr>
          <p:cNvSpPr txBox="1">
            <a:spLocks/>
          </p:cNvSpPr>
          <p:nvPr/>
        </p:nvSpPr>
        <p:spPr>
          <a:xfrm>
            <a:off x="4285669" y="5127732"/>
            <a:ext cx="972993" cy="46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2030B892-5315-439A-9EB4-3856D8A924DA}"/>
              </a:ext>
            </a:extLst>
          </p:cNvPr>
          <p:cNvSpPr txBox="1">
            <a:spLocks/>
          </p:cNvSpPr>
          <p:nvPr/>
        </p:nvSpPr>
        <p:spPr>
          <a:xfrm>
            <a:off x="5402110" y="2976701"/>
            <a:ext cx="2045912" cy="1094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solutions are for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C88B778-C85B-4142-B66D-66977D4B0257}"/>
              </a:ext>
            </a:extLst>
          </p:cNvPr>
          <p:cNvSpPr txBox="1">
            <a:spLocks/>
          </p:cNvSpPr>
          <p:nvPr/>
        </p:nvSpPr>
        <p:spPr>
          <a:xfrm>
            <a:off x="379488" y="3850572"/>
            <a:ext cx="3079088" cy="574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32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and </a:t>
            </a:r>
            <a:r>
              <a:rPr lang="et-EE" sz="3200">
                <a:solidFill>
                  <a:srgbClr val="142850"/>
                </a:solidFill>
                <a:latin typeface="Calibri" panose="020F0502020204030204"/>
              </a:rPr>
              <a:t>m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anufacturing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5DDF1-15B6-4B11-A61C-47672E8BC9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63" y="2512544"/>
            <a:ext cx="1051885" cy="1051885"/>
          </a:xfrm>
          <a:prstGeom prst="rect">
            <a:avLst/>
          </a:prstGeom>
        </p:spPr>
      </p:pic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4F0AE95-D24C-4595-BC87-62277CBDEAAE}"/>
              </a:ext>
            </a:extLst>
          </p:cNvPr>
          <p:cNvSpPr txBox="1">
            <a:spLocks/>
          </p:cNvSpPr>
          <p:nvPr/>
        </p:nvSpPr>
        <p:spPr>
          <a:xfrm>
            <a:off x="3825414" y="3433145"/>
            <a:ext cx="1359653" cy="46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>
                <a:solidFill>
                  <a:srgbClr val="142850"/>
                </a:solidFill>
                <a:latin typeface="Calibri" panose="020F0502020204030204"/>
              </a:rPr>
              <a:t>e</a:t>
            </a:r>
            <a:r>
              <a:rPr kumimoji="0" lang="et-EE" sz="1400" b="1" i="0" u="none" strike="noStrike" kern="1200" cap="none" spc="0" normalizeH="0" baseline="0" noProof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-Mobility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74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BFBF-4086-40CF-9872-364AD2195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81244"/>
            <a:ext cx="10515600" cy="821993"/>
          </a:xfrm>
        </p:spPr>
        <p:txBody>
          <a:bodyPr/>
          <a:lstStyle/>
          <a:p>
            <a:r>
              <a:rPr lang="et-EE" sz="3200" b="1">
                <a:latin typeface="+mn-lt"/>
              </a:rPr>
              <a:t>Our Customers</a:t>
            </a:r>
            <a:endParaRPr lang="en-GB" sz="3200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65C8E-19C6-4928-B5F4-3E30619E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63" y="1211386"/>
            <a:ext cx="7964375" cy="51630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3C7AA-A238-44F6-B4CC-E9A9027A5A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8880" y="1737133"/>
            <a:ext cx="3190339" cy="592492"/>
          </a:xfrm>
        </p:spPr>
        <p:txBody>
          <a:bodyPr/>
          <a:lstStyle/>
          <a:p>
            <a:pPr marL="0" indent="0">
              <a:buNone/>
            </a:pPr>
            <a:r>
              <a:rPr lang="et-EE"/>
              <a:t>Electricity producers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5ACD84-AFED-4729-8711-036056CAB684}"/>
              </a:ext>
            </a:extLst>
          </p:cNvPr>
          <p:cNvSpPr txBox="1">
            <a:spLocks/>
          </p:cNvSpPr>
          <p:nvPr/>
        </p:nvSpPr>
        <p:spPr>
          <a:xfrm>
            <a:off x="1253801" y="3105988"/>
            <a:ext cx="4585418" cy="592492"/>
          </a:xfrm>
          <a:prstGeom prst="rect">
            <a:avLst/>
          </a:prstGeom>
          <a:noFill/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28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24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20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16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14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/>
              <a:t>Electricity transfer and distribution networks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30CFD9-CBD0-4B6A-A95D-05C0C00434C9}"/>
              </a:ext>
            </a:extLst>
          </p:cNvPr>
          <p:cNvSpPr txBox="1">
            <a:spLocks/>
          </p:cNvSpPr>
          <p:nvPr/>
        </p:nvSpPr>
        <p:spPr>
          <a:xfrm>
            <a:off x="742482" y="4474843"/>
            <a:ext cx="3190338" cy="1698171"/>
          </a:xfrm>
          <a:prstGeom prst="rect">
            <a:avLst/>
          </a:prstGeom>
          <a:noFill/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28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24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20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16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2850"/>
              </a:buClr>
              <a:buSzPct val="100000"/>
              <a:buFont typeface="Arial" charset="0"/>
              <a:buChar char="•"/>
              <a:defRPr sz="1400" b="0" i="0" kern="1200">
                <a:solidFill>
                  <a:srgbClr val="142850"/>
                </a:solidFill>
                <a:latin typeface="+mn-lt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t-EE"/>
              <a:t>Electricity consumers </a:t>
            </a:r>
          </a:p>
          <a:p>
            <a:pPr marL="0" indent="0">
              <a:buFont typeface="Arial" charset="0"/>
              <a:buNone/>
            </a:pPr>
            <a:r>
              <a:rPr lang="et-EE" sz="2000"/>
              <a:t>energy intensive industry, infrastructure, marine, households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90121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65BD"/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E">
      <a:dk1>
        <a:srgbClr val="000000"/>
      </a:dk1>
      <a:lt1>
        <a:srgbClr val="FFFFFF"/>
      </a:lt1>
      <a:dk2>
        <a:srgbClr val="0065BD"/>
      </a:dk2>
      <a:lt2>
        <a:srgbClr val="FFFFFF"/>
      </a:lt2>
      <a:accent1>
        <a:srgbClr val="4F5150"/>
      </a:accent1>
      <a:accent2>
        <a:srgbClr val="EA8B2D"/>
      </a:accent2>
      <a:accent3>
        <a:srgbClr val="4F5150"/>
      </a:accent3>
      <a:accent4>
        <a:srgbClr val="0065BD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>
            <a:latin typeface="Roboto Condensed" charset="0"/>
            <a:ea typeface="Roboto Condensed" charset="0"/>
            <a:cs typeface="Roboto Condense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">
      <a:dk1>
        <a:srgbClr val="000000"/>
      </a:dk1>
      <a:lt1>
        <a:srgbClr val="FFFFFF"/>
      </a:lt1>
      <a:dk2>
        <a:srgbClr val="0065BD"/>
      </a:dk2>
      <a:lt2>
        <a:srgbClr val="FFFFFF"/>
      </a:lt2>
      <a:accent1>
        <a:srgbClr val="4F5150"/>
      </a:accent1>
      <a:accent2>
        <a:srgbClr val="EA8B2D"/>
      </a:accent2>
      <a:accent3>
        <a:srgbClr val="4F5150"/>
      </a:accent3>
      <a:accent4>
        <a:srgbClr val="0065BD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>
            <a:latin typeface="Roboto Condensed" charset="0"/>
            <a:ea typeface="Roboto Condensed" charset="0"/>
            <a:cs typeface="Roboto Condense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rju Elekter">
  <a:themeElements>
    <a:clrScheme name="Harj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5BD"/>
      </a:accent1>
      <a:accent2>
        <a:srgbClr val="6B6B6B"/>
      </a:accent2>
      <a:accent3>
        <a:srgbClr val="D06437"/>
      </a:accent3>
      <a:accent4>
        <a:srgbClr val="EBBA28"/>
      </a:accent4>
      <a:accent5>
        <a:srgbClr val="D0CECE"/>
      </a:accent5>
      <a:accent6>
        <a:srgbClr val="3A3838"/>
      </a:accent6>
      <a:hlink>
        <a:srgbClr val="0065BD"/>
      </a:hlink>
      <a:folHlink>
        <a:srgbClr val="6B6B6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l" id="{BF3DE5B2-3E92-4494-A1D6-75EE35FC2A49}" vid="{DDFA1415-E897-4C00-B88F-E3BCEF37F67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arju Elekter Group FIN">
  <a:themeElements>
    <a:clrScheme name="harjuElekter">
      <a:dk1>
        <a:srgbClr val="000000"/>
      </a:dk1>
      <a:lt1>
        <a:srgbClr val="FFFFFF"/>
      </a:lt1>
      <a:dk2>
        <a:srgbClr val="0065BD"/>
      </a:dk2>
      <a:lt2>
        <a:srgbClr val="FFFFFF"/>
      </a:lt2>
      <a:accent1>
        <a:srgbClr val="4F5150"/>
      </a:accent1>
      <a:accent2>
        <a:srgbClr val="EA8B2D"/>
      </a:accent2>
      <a:accent3>
        <a:srgbClr val="4F5150"/>
      </a:accent3>
      <a:accent4>
        <a:srgbClr val="0065BD"/>
      </a:accent4>
      <a:accent5>
        <a:srgbClr val="3EA5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-Harju Elekter Group.potx" id="{6F5C91E3-F009-4162-92EB-5D45EBF22A3E}" vid="{307D55D0-83A4-4085-A6CA-5B5B6BB68BC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9B49EB3B4EF242B6C0A6E98ABE2BFE" ma:contentTypeVersion="8" ma:contentTypeDescription="Create a new document." ma:contentTypeScope="" ma:versionID="a528003f1e09e6593911bca1c4694c7a">
  <xsd:schema xmlns:xsd="http://www.w3.org/2001/XMLSchema" xmlns:xs="http://www.w3.org/2001/XMLSchema" xmlns:p="http://schemas.microsoft.com/office/2006/metadata/properties" xmlns:ns2="fa2cfd81-3c9d-47d3-a04c-e5fe774da33c" xmlns:ns3="44eecdf6-e50e-4134-b50b-b8eea210f751" targetNamespace="http://schemas.microsoft.com/office/2006/metadata/properties" ma:root="true" ma:fieldsID="99ee1b55f60575eed41c9e035875d86b" ns2:_="" ns3:_="">
    <xsd:import namespace="fa2cfd81-3c9d-47d3-a04c-e5fe774da33c"/>
    <xsd:import namespace="44eecdf6-e50e-4134-b50b-b8eea210f7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cfd81-3c9d-47d3-a04c-e5fe774da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ecdf6-e50e-4134-b50b-b8eea210f7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0452E0-50CB-4F1B-81FD-DD1656E172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cfd81-3c9d-47d3-a04c-e5fe774da33c"/>
    <ds:schemaRef ds:uri="44eecdf6-e50e-4134-b50b-b8eea210f7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D60132-350C-4AA3-B4A2-B4377CBDE1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30C75B-F43A-4640-91A4-B7CD789197B2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fa2cfd81-3c9d-47d3-a04c-e5fe774da33c"/>
    <ds:schemaRef ds:uri="http://purl.org/dc/dcmitype/"/>
    <ds:schemaRef ds:uri="http://schemas.microsoft.com/office/2006/documentManagement/types"/>
    <ds:schemaRef ds:uri="44eecdf6-e50e-4134-b50b-b8eea210f7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462</Words>
  <Application>Microsoft Office PowerPoint</Application>
  <PresentationFormat>Laiekraan</PresentationFormat>
  <Paragraphs>160</Paragraphs>
  <Slides>21</Slides>
  <Notes>4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6</vt:i4>
      </vt:variant>
      <vt:variant>
        <vt:lpstr>Slaidipealkirjad</vt:lpstr>
      </vt:variant>
      <vt:variant>
        <vt:i4>21</vt:i4>
      </vt:variant>
    </vt:vector>
  </HeadingPairs>
  <TitlesOfParts>
    <vt:vector size="33" baseType="lpstr">
      <vt:lpstr>Arial</vt:lpstr>
      <vt:lpstr>Bebas Neue</vt:lpstr>
      <vt:lpstr>Calibri</vt:lpstr>
      <vt:lpstr>Calibri Light</vt:lpstr>
      <vt:lpstr>Helvetica</vt:lpstr>
      <vt:lpstr>Times New Roman</vt:lpstr>
      <vt:lpstr>Office Theme</vt:lpstr>
      <vt:lpstr>1_Office Theme</vt:lpstr>
      <vt:lpstr>Office Theme</vt:lpstr>
      <vt:lpstr>Harju Elekter</vt:lpstr>
      <vt:lpstr>Office Theme</vt:lpstr>
      <vt:lpstr>Harju Elekter Group FIN</vt:lpstr>
      <vt:lpstr>Harju Elekter Group</vt:lpstr>
      <vt:lpstr>PowerPointi esitlus</vt:lpstr>
      <vt:lpstr>PowerPointi esitlus</vt:lpstr>
      <vt:lpstr>PowerPointi esitlus</vt:lpstr>
      <vt:lpstr>PowerPointi esitlus</vt:lpstr>
      <vt:lpstr>Harju Elekter Group in numbers (6 months 2021)</vt:lpstr>
      <vt:lpstr>Production</vt:lpstr>
      <vt:lpstr>PowerPointi esitlus</vt:lpstr>
      <vt:lpstr>Our Customers</vt:lpstr>
      <vt:lpstr>Equipment for energy distribution sector</vt:lpstr>
      <vt:lpstr>Equipment for industry sector</vt:lpstr>
      <vt:lpstr>Equipment for building sector and infrastructure</vt:lpstr>
      <vt:lpstr>PowerPointi esitlus</vt:lpstr>
      <vt:lpstr>Real Estate</vt:lpstr>
      <vt:lpstr>PowerPointi esitlus</vt:lpstr>
      <vt:lpstr>Financial Indicators</vt:lpstr>
      <vt:lpstr>Q2 2021 Key Indicators mln eurot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Marit Tack</dc:creator>
  <cp:lastModifiedBy>Marit Tack</cp:lastModifiedBy>
  <cp:revision>33</cp:revision>
  <dcterms:created xsi:type="dcterms:W3CDTF">2020-10-09T19:16:25Z</dcterms:created>
  <dcterms:modified xsi:type="dcterms:W3CDTF">2021-08-03T12:54:33Z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0x010100079B49EB3B4EF242B6C0A6E98ABE2BFE</vt:lpwstr>
  </property>
</Properties>
</file>